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06" r:id="rId2"/>
    <p:sldId id="302" r:id="rId3"/>
    <p:sldId id="269" r:id="rId4"/>
    <p:sldId id="291" r:id="rId5"/>
    <p:sldId id="292" r:id="rId6"/>
    <p:sldId id="295" r:id="rId7"/>
    <p:sldId id="296" r:id="rId8"/>
    <p:sldId id="316" r:id="rId9"/>
    <p:sldId id="312" r:id="rId10"/>
    <p:sldId id="303" r:id="rId11"/>
    <p:sldId id="308" r:id="rId12"/>
    <p:sldId id="260" r:id="rId13"/>
    <p:sldId id="304" r:id="rId14"/>
    <p:sldId id="307" r:id="rId15"/>
    <p:sldId id="314" r:id="rId16"/>
    <p:sldId id="305" r:id="rId17"/>
    <p:sldId id="309" r:id="rId18"/>
    <p:sldId id="317" r:id="rId19"/>
    <p:sldId id="311" r:id="rId20"/>
    <p:sldId id="322" r:id="rId21"/>
    <p:sldId id="320" r:id="rId22"/>
    <p:sldId id="315" r:id="rId23"/>
    <p:sldId id="262" r:id="rId24"/>
    <p:sldId id="321" r:id="rId25"/>
    <p:sldId id="310" r:id="rId26"/>
    <p:sldId id="318" r:id="rId27"/>
    <p:sldId id="323" r:id="rId28"/>
    <p:sldId id="301" r:id="rId29"/>
    <p:sldId id="313" r:id="rId3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halt" id="{0F29075D-8301-1940-A01E-356A8A255EF9}">
          <p14:sldIdLst>
            <p14:sldId id="306"/>
            <p14:sldId id="302"/>
            <p14:sldId id="269"/>
            <p14:sldId id="291"/>
            <p14:sldId id="292"/>
            <p14:sldId id="295"/>
            <p14:sldId id="296"/>
            <p14:sldId id="316"/>
            <p14:sldId id="312"/>
            <p14:sldId id="303"/>
            <p14:sldId id="308"/>
            <p14:sldId id="260"/>
            <p14:sldId id="304"/>
            <p14:sldId id="307"/>
            <p14:sldId id="314"/>
            <p14:sldId id="305"/>
            <p14:sldId id="309"/>
            <p14:sldId id="317"/>
            <p14:sldId id="311"/>
            <p14:sldId id="322"/>
            <p14:sldId id="320"/>
            <p14:sldId id="315"/>
            <p14:sldId id="262"/>
            <p14:sldId id="321"/>
            <p14:sldId id="310"/>
            <p14:sldId id="318"/>
            <p14:sldId id="323"/>
            <p14:sldId id="301"/>
            <p14:sldId id="3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8000"/>
    <a:srgbClr val="008080"/>
    <a:srgbClr val="00804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 snapToGrid="0" snapToObjects="1">
      <p:cViewPr>
        <p:scale>
          <a:sx n="90" d="100"/>
          <a:sy n="90" d="100"/>
        </p:scale>
        <p:origin x="-840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ursulahess:Desktop:Drittmittel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rbeitsmappe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Arbeits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Tabelle1!$A$4</c:f>
              <c:strCache>
                <c:ptCount val="1"/>
                <c:pt idx="0">
                  <c:v>DFG</c:v>
                </c:pt>
              </c:strCache>
            </c:strRef>
          </c:tx>
          <c:invertIfNegative val="0"/>
          <c:cat>
            <c:numRef>
              <c:f>Tabelle1!$B$3:$H$3</c:f>
              <c:numCache>
                <c:formatCode>General</c:formatCode>
                <c:ptCount val="7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</c:numCache>
            </c:numRef>
          </c:cat>
          <c:val>
            <c:numRef>
              <c:f>Tabelle1!$B$4:$H$4</c:f>
              <c:numCache>
                <c:formatCode>#,##0</c:formatCode>
                <c:ptCount val="7"/>
                <c:pt idx="0">
                  <c:v>696135.71</c:v>
                </c:pt>
                <c:pt idx="1">
                  <c:v>867587.66</c:v>
                </c:pt>
                <c:pt idx="2">
                  <c:v>870106.2899999997</c:v>
                </c:pt>
                <c:pt idx="3">
                  <c:v>777255.1</c:v>
                </c:pt>
                <c:pt idx="4">
                  <c:v>722420.7699999998</c:v>
                </c:pt>
                <c:pt idx="5" formatCode="#,##0.00">
                  <c:v>1.04595309E6</c:v>
                </c:pt>
                <c:pt idx="6" formatCode="#,##0.00">
                  <c:v>1.36869935E6</c:v>
                </c:pt>
              </c:numCache>
            </c:numRef>
          </c:val>
        </c:ser>
        <c:ser>
          <c:idx val="1"/>
          <c:order val="1"/>
          <c:tx>
            <c:strRef>
              <c:f>Tabelle1!$A$5</c:f>
              <c:strCache>
                <c:ptCount val="1"/>
                <c:pt idx="0">
                  <c:v>BMBF</c:v>
                </c:pt>
              </c:strCache>
            </c:strRef>
          </c:tx>
          <c:invertIfNegative val="0"/>
          <c:cat>
            <c:numRef>
              <c:f>Tabelle1!$B$3:$H$3</c:f>
              <c:numCache>
                <c:formatCode>General</c:formatCode>
                <c:ptCount val="7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</c:numCache>
            </c:numRef>
          </c:cat>
          <c:val>
            <c:numRef>
              <c:f>Tabelle1!$B$5:$H$5</c:f>
              <c:numCache>
                <c:formatCode>#,##0</c:formatCode>
                <c:ptCount val="7"/>
                <c:pt idx="0">
                  <c:v>0.0</c:v>
                </c:pt>
                <c:pt idx="1">
                  <c:v>189729.0</c:v>
                </c:pt>
                <c:pt idx="2">
                  <c:v>194954.84</c:v>
                </c:pt>
                <c:pt idx="3">
                  <c:v>307232.3</c:v>
                </c:pt>
                <c:pt idx="4">
                  <c:v>441361.81</c:v>
                </c:pt>
                <c:pt idx="5" formatCode="#,##0.00">
                  <c:v>604228.37</c:v>
                </c:pt>
                <c:pt idx="6" formatCode="#,##0.00">
                  <c:v>474451.75</c:v>
                </c:pt>
              </c:numCache>
            </c:numRef>
          </c:val>
        </c:ser>
        <c:ser>
          <c:idx val="2"/>
          <c:order val="2"/>
          <c:tx>
            <c:strRef>
              <c:f>Tabelle1!$A$6</c:f>
              <c:strCache>
                <c:ptCount val="1"/>
                <c:pt idx="0">
                  <c:v>Sonstige</c:v>
                </c:pt>
              </c:strCache>
            </c:strRef>
          </c:tx>
          <c:invertIfNegative val="0"/>
          <c:cat>
            <c:numRef>
              <c:f>Tabelle1!$B$3:$H$3</c:f>
              <c:numCache>
                <c:formatCode>General</c:formatCode>
                <c:ptCount val="7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</c:numCache>
            </c:numRef>
          </c:cat>
          <c:val>
            <c:numRef>
              <c:f>Tabelle1!$B$6:$H$6</c:f>
              <c:numCache>
                <c:formatCode>#,##0</c:formatCode>
                <c:ptCount val="7"/>
                <c:pt idx="0">
                  <c:v>292451.31</c:v>
                </c:pt>
                <c:pt idx="1">
                  <c:v>251459.48</c:v>
                </c:pt>
                <c:pt idx="2">
                  <c:v>215459.9</c:v>
                </c:pt>
                <c:pt idx="3">
                  <c:v>351256.73</c:v>
                </c:pt>
                <c:pt idx="4">
                  <c:v>379172.62</c:v>
                </c:pt>
                <c:pt idx="5" formatCode="#,##0.00">
                  <c:v>305350.68</c:v>
                </c:pt>
                <c:pt idx="6" formatCode="#,##0.00">
                  <c:v>230429.57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3826968"/>
        <c:axId val="2113963400"/>
      </c:barChart>
      <c:catAx>
        <c:axId val="-2143826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3963400"/>
        <c:crosses val="autoZero"/>
        <c:auto val="1"/>
        <c:lblAlgn val="ctr"/>
        <c:lblOffset val="100"/>
        <c:noMultiLvlLbl val="0"/>
      </c:catAx>
      <c:valAx>
        <c:axId val="21139634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14382696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Blatt1!$A$2</c:f>
              <c:strCache>
                <c:ptCount val="1"/>
                <c:pt idx="0">
                  <c:v>Diplom</c:v>
                </c:pt>
              </c:strCache>
            </c:strRef>
          </c:tx>
          <c:cat>
            <c:strRef>
              <c:f>Blatt1!$B$1:$H$1</c:f>
              <c:strCache>
                <c:ptCount val="7"/>
                <c:pt idx="0">
                  <c:v>1.+2.</c:v>
                </c:pt>
                <c:pt idx="1">
                  <c:v>3.+4.</c:v>
                </c:pt>
                <c:pt idx="2">
                  <c:v>5.+6.</c:v>
                </c:pt>
                <c:pt idx="3">
                  <c:v>7.+8</c:v>
                </c:pt>
                <c:pt idx="4">
                  <c:v>9.+10</c:v>
                </c:pt>
                <c:pt idx="5">
                  <c:v>11.+12.</c:v>
                </c:pt>
                <c:pt idx="6">
                  <c:v>&gt; 12.</c:v>
                </c:pt>
              </c:strCache>
            </c:strRef>
          </c:cat>
          <c:val>
            <c:numRef>
              <c:f>Blatt1!$B$2:$H$2</c:f>
              <c:numCache>
                <c:formatCode>General</c:formatCode>
                <c:ptCount val="7"/>
                <c:pt idx="0">
                  <c:v>1.0</c:v>
                </c:pt>
                <c:pt idx="1">
                  <c:v>4.0</c:v>
                </c:pt>
                <c:pt idx="2">
                  <c:v>113.0</c:v>
                </c:pt>
                <c:pt idx="3">
                  <c:v>123.0</c:v>
                </c:pt>
                <c:pt idx="4">
                  <c:v>119.0</c:v>
                </c:pt>
                <c:pt idx="5">
                  <c:v>37.0</c:v>
                </c:pt>
                <c:pt idx="6">
                  <c:v>101.0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Blatt1!$A$3</c:f>
              <c:strCache>
                <c:ptCount val="1"/>
                <c:pt idx="0">
                  <c:v>Bachelor</c:v>
                </c:pt>
              </c:strCache>
            </c:strRef>
          </c:tx>
          <c:cat>
            <c:strRef>
              <c:f>Blatt1!$B$1:$H$1</c:f>
              <c:strCache>
                <c:ptCount val="7"/>
                <c:pt idx="0">
                  <c:v>1.+2.</c:v>
                </c:pt>
                <c:pt idx="1">
                  <c:v>3.+4.</c:v>
                </c:pt>
                <c:pt idx="2">
                  <c:v>5.+6.</c:v>
                </c:pt>
                <c:pt idx="3">
                  <c:v>7.+8</c:v>
                </c:pt>
                <c:pt idx="4">
                  <c:v>9.+10</c:v>
                </c:pt>
                <c:pt idx="5">
                  <c:v>11.+12.</c:v>
                </c:pt>
                <c:pt idx="6">
                  <c:v>&gt; 12.</c:v>
                </c:pt>
              </c:strCache>
            </c:strRef>
          </c:cat>
          <c:val>
            <c:numRef>
              <c:f>Blatt1!$B$3:$H$3</c:f>
              <c:numCache>
                <c:formatCode>General</c:formatCode>
                <c:ptCount val="7"/>
                <c:pt idx="0">
                  <c:v>151.0</c:v>
                </c:pt>
                <c:pt idx="1">
                  <c:v>109.0</c:v>
                </c:pt>
                <c:pt idx="2">
                  <c:v>8.0</c:v>
                </c:pt>
                <c:pt idx="3">
                  <c:v>3.0</c:v>
                </c:pt>
                <c:pt idx="4">
                  <c:v>2.0</c:v>
                </c:pt>
                <c:pt idx="5">
                  <c:v>1.0</c:v>
                </c:pt>
                <c:pt idx="6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2207272"/>
        <c:axId val="-2143830344"/>
      </c:lineChart>
      <c:catAx>
        <c:axId val="-2142207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43830344"/>
        <c:crosses val="autoZero"/>
        <c:auto val="1"/>
        <c:lblAlgn val="ctr"/>
        <c:lblOffset val="100"/>
        <c:noMultiLvlLbl val="0"/>
      </c:catAx>
      <c:valAx>
        <c:axId val="-2143830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42207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Blatt2!$A$2</c:f>
              <c:strCache>
                <c:ptCount val="1"/>
                <c:pt idx="0">
                  <c:v>beginners (incl. minors)</c:v>
                </c:pt>
              </c:strCache>
            </c:strRef>
          </c:tx>
          <c:cat>
            <c:numRef>
              <c:f>Blatt2!$B$1:$F$1</c:f>
              <c:numCache>
                <c:formatCode>General</c:formatCode>
                <c:ptCount val="5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</c:numCache>
            </c:numRef>
          </c:cat>
          <c:val>
            <c:numRef>
              <c:f>Blatt2!$B$2:$F$2</c:f>
              <c:numCache>
                <c:formatCode>General</c:formatCode>
                <c:ptCount val="5"/>
                <c:pt idx="0">
                  <c:v>119.0</c:v>
                </c:pt>
                <c:pt idx="1">
                  <c:v>125.0</c:v>
                </c:pt>
                <c:pt idx="2">
                  <c:v>123.0</c:v>
                </c:pt>
                <c:pt idx="3">
                  <c:v>112.0</c:v>
                </c:pt>
                <c:pt idx="4">
                  <c:v>148.0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Blatt2!$A$3</c:f>
              <c:strCache>
                <c:ptCount val="1"/>
                <c:pt idx="0">
                  <c:v>Graduations (diploma)</c:v>
                </c:pt>
              </c:strCache>
            </c:strRef>
          </c:tx>
          <c:cat>
            <c:numRef>
              <c:f>Blatt2!$B$1:$F$1</c:f>
              <c:numCache>
                <c:formatCode>General</c:formatCode>
                <c:ptCount val="5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</c:numCache>
            </c:numRef>
          </c:cat>
          <c:val>
            <c:numRef>
              <c:f>Blatt2!$B$3:$F$3</c:f>
              <c:numCache>
                <c:formatCode>General</c:formatCode>
                <c:ptCount val="5"/>
                <c:pt idx="0">
                  <c:v>110.0</c:v>
                </c:pt>
                <c:pt idx="1">
                  <c:v>111.0</c:v>
                </c:pt>
                <c:pt idx="2">
                  <c:v>99.0</c:v>
                </c:pt>
                <c:pt idx="3">
                  <c:v>99.0</c:v>
                </c:pt>
                <c:pt idx="4">
                  <c:v>99.0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Blatt2!$A$4</c:f>
              <c:strCache>
                <c:ptCount val="1"/>
                <c:pt idx="0">
                  <c:v>Graduation (Dr.rer.nat.)</c:v>
                </c:pt>
              </c:strCache>
            </c:strRef>
          </c:tx>
          <c:cat>
            <c:numRef>
              <c:f>Blatt2!$B$1:$F$1</c:f>
              <c:numCache>
                <c:formatCode>General</c:formatCode>
                <c:ptCount val="5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</c:numCache>
            </c:numRef>
          </c:cat>
          <c:val>
            <c:numRef>
              <c:f>Blatt2!$B$4:$F$4</c:f>
              <c:numCache>
                <c:formatCode>General</c:formatCode>
                <c:ptCount val="5"/>
                <c:pt idx="0">
                  <c:v>15.0</c:v>
                </c:pt>
                <c:pt idx="1">
                  <c:v>10.0</c:v>
                </c:pt>
                <c:pt idx="2">
                  <c:v>28.0</c:v>
                </c:pt>
                <c:pt idx="3">
                  <c:v>16.0</c:v>
                </c:pt>
                <c:pt idx="4">
                  <c:v>31.0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Blatt2!$A$5</c:f>
              <c:strCache>
                <c:ptCount val="1"/>
                <c:pt idx="0">
                  <c:v>Habilitations (Dr.rer.nat. habil.)</c:v>
                </c:pt>
              </c:strCache>
            </c:strRef>
          </c:tx>
          <c:cat>
            <c:numRef>
              <c:f>Blatt2!$B$1:$F$1</c:f>
              <c:numCache>
                <c:formatCode>General</c:formatCode>
                <c:ptCount val="5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</c:numCache>
            </c:numRef>
          </c:cat>
          <c:val>
            <c:numRef>
              <c:f>Blatt2!$B$5:$F$5</c:f>
              <c:numCache>
                <c:formatCode>General</c:formatCode>
                <c:ptCount val="5"/>
                <c:pt idx="2">
                  <c:v>3.0</c:v>
                </c:pt>
                <c:pt idx="3">
                  <c:v>4.0</c:v>
                </c:pt>
                <c:pt idx="4">
                  <c:v>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4681880"/>
        <c:axId val="2124419176"/>
      </c:lineChart>
      <c:catAx>
        <c:axId val="2124681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4419176"/>
        <c:crosses val="autoZero"/>
        <c:auto val="1"/>
        <c:lblAlgn val="ctr"/>
        <c:lblOffset val="100"/>
        <c:noMultiLvlLbl val="0"/>
      </c:catAx>
      <c:valAx>
        <c:axId val="212441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4681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image" Target="../media/image28.png"/><Relationship Id="rId2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1C56E-E4CE-4CFF-B131-0F70ABF357A9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39040-A01A-44EB-A313-88BE65560A94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0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70F3B-545B-44E4-BD0E-1044855BD00D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70F3B-545B-44E4-BD0E-1044855BD00D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638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4F1821-3E66-5C48-A6A4-F81D3E1C1175}" type="slidenum">
              <a:rPr lang="de-DE" sz="1200"/>
              <a:pPr eaLnBrk="1" hangingPunct="1"/>
              <a:t>15</a:t>
            </a:fld>
            <a:endParaRPr 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70F3B-545B-44E4-BD0E-1044855BD00D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C53C3-DA89-43F2-A7AE-860B479C8E5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0A2B-69C5-9B48-94BC-176A13B60388}" type="datetimeFigureOut">
              <a:rPr lang="de-DE" smtClean="0"/>
              <a:pPr/>
              <a:t>2013-02-22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27684" y="6356350"/>
            <a:ext cx="32886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Humboldt University Department of </a:t>
            </a:r>
            <a:r>
              <a:rPr lang="de-DE" dirty="0" err="1" smtClean="0"/>
              <a:t>Psychology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3A52D-FBF5-074A-A929-16484ECE8844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9333" y="0"/>
            <a:ext cx="1354667" cy="135466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905000" cy="1193800"/>
          </a:xfrm>
          <a:prstGeom prst="rect">
            <a:avLst/>
          </a:prstGeom>
          <a:effectLst>
            <a:outerShdw blurRad="82550" dist="50800" dir="2700000" algn="tl" rotWithShape="0">
              <a:schemeClr val="tx2">
                <a:lumMod val="60000"/>
                <a:lumOff val="40000"/>
                <a:alpha val="52000"/>
              </a:schemeClr>
            </a:outerShdw>
            <a:softEdge rad="381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30.png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3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8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4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emf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5" Type="http://schemas.openxmlformats.org/officeDocument/2006/relationships/image" Target="../media/image66.gif"/><Relationship Id="rId6" Type="http://schemas.openxmlformats.org/officeDocument/2006/relationships/image" Target="../media/image67.tiff"/><Relationship Id="rId7" Type="http://schemas.openxmlformats.org/officeDocument/2006/relationships/image" Target="../media/image68.tiff"/><Relationship Id="rId8" Type="http://schemas.openxmlformats.org/officeDocument/2006/relationships/image" Target="../media/image69.png"/><Relationship Id="rId9" Type="http://schemas.openxmlformats.org/officeDocument/2006/relationships/image" Target="../media/image70.jpeg"/><Relationship Id="rId10" Type="http://schemas.openxmlformats.org/officeDocument/2006/relationships/image" Target="../media/image71.pn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tiff"/><Relationship Id="rId12" Type="http://schemas.openxmlformats.org/officeDocument/2006/relationships/image" Target="../media/image69.pn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g"/><Relationship Id="rId6" Type="http://schemas.openxmlformats.org/officeDocument/2006/relationships/image" Target="../media/image76.png"/><Relationship Id="rId7" Type="http://schemas.openxmlformats.org/officeDocument/2006/relationships/image" Target="../media/image55.jpeg"/><Relationship Id="rId8" Type="http://schemas.openxmlformats.org/officeDocument/2006/relationships/image" Target="../media/image77.png"/><Relationship Id="rId9" Type="http://schemas.openxmlformats.org/officeDocument/2006/relationships/image" Target="../media/image78.jpeg"/><Relationship Id="rId10" Type="http://schemas.openxmlformats.org/officeDocument/2006/relationships/image" Target="../media/image6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9.png"/><Relationship Id="rId5" Type="http://schemas.openxmlformats.org/officeDocument/2006/relationships/image" Target="../media/image80.jpe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78.jpe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5" Type="http://schemas.openxmlformats.org/officeDocument/2006/relationships/image" Target="../media/image66.gif"/><Relationship Id="rId6" Type="http://schemas.openxmlformats.org/officeDocument/2006/relationships/image" Target="../media/image67.tiff"/><Relationship Id="rId7" Type="http://schemas.openxmlformats.org/officeDocument/2006/relationships/image" Target="../media/image68.tiff"/><Relationship Id="rId8" Type="http://schemas.openxmlformats.org/officeDocument/2006/relationships/image" Target="../media/image69.png"/><Relationship Id="rId9" Type="http://schemas.openxmlformats.org/officeDocument/2006/relationships/image" Target="../media/image70.jpeg"/><Relationship Id="rId10" Type="http://schemas.openxmlformats.org/officeDocument/2006/relationships/image" Target="../media/image71.png"/><Relationship Id="rId11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7.jpg"/><Relationship Id="rId1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5.jpg"/><Relationship Id="rId4" Type="http://schemas.openxmlformats.org/officeDocument/2006/relationships/image" Target="../media/image64.gif"/><Relationship Id="rId5" Type="http://schemas.openxmlformats.org/officeDocument/2006/relationships/image" Target="../media/image83.gif"/><Relationship Id="rId6" Type="http://schemas.openxmlformats.org/officeDocument/2006/relationships/image" Target="../media/image84.gif"/><Relationship Id="rId7" Type="http://schemas.openxmlformats.org/officeDocument/2006/relationships/image" Target="../media/image73.png"/><Relationship Id="rId8" Type="http://schemas.openxmlformats.org/officeDocument/2006/relationships/image" Target="../media/image85.png"/><Relationship Id="rId9" Type="http://schemas.openxmlformats.org/officeDocument/2006/relationships/image" Target="../media/image86.jpg"/><Relationship Id="rId10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pn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Psychologie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5000" cy="1193800"/>
          </a:xfrm>
          <a:prstGeom prst="rect">
            <a:avLst/>
          </a:prstGeom>
          <a:effectLst>
            <a:outerShdw blurRad="82550" dist="50800" dir="2700000" algn="tl" rotWithShape="0">
              <a:schemeClr val="tx2">
                <a:lumMod val="60000"/>
                <a:lumOff val="40000"/>
                <a:alpha val="52000"/>
              </a:schemeClr>
            </a:outerShdw>
            <a:softEdge rad="38100"/>
          </a:effectLst>
        </p:spPr>
      </p:pic>
      <p:pic>
        <p:nvPicPr>
          <p:cNvPr id="6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399" y="1193800"/>
            <a:ext cx="5127287" cy="3213100"/>
          </a:xfrm>
          <a:prstGeom prst="rect">
            <a:avLst/>
          </a:prstGeom>
          <a:effectLst>
            <a:outerShdw blurRad="82550" dist="50800" dir="2700000" algn="tl" rotWithShape="0">
              <a:schemeClr val="tx2">
                <a:lumMod val="60000"/>
                <a:lumOff val="40000"/>
                <a:alpha val="52000"/>
              </a:schemeClr>
            </a:outerShdw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6631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995863" y="1873250"/>
            <a:ext cx="4027487" cy="4518025"/>
          </a:xfrm>
          <a:prstGeom prst="rect">
            <a:avLst/>
          </a:prstGeom>
          <a:solidFill>
            <a:srgbClr val="DCE6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1400" dirty="0">
              <a:solidFill>
                <a:srgbClr val="00376C"/>
              </a:solidFill>
            </a:endParaRPr>
          </a:p>
        </p:txBody>
      </p:sp>
      <p:sp>
        <p:nvSpPr>
          <p:cNvPr id="4" name="Titel 3"/>
          <p:cNvSpPr>
            <a:spLocks/>
          </p:cNvSpPr>
          <p:nvPr/>
        </p:nvSpPr>
        <p:spPr bwMode="auto">
          <a:xfrm>
            <a:off x="4676775" y="0"/>
            <a:ext cx="2998788" cy="1241425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de-DE" sz="2100" b="1" dirty="0">
              <a:solidFill>
                <a:srgbClr val="0037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100" b="1" dirty="0" err="1">
                <a:solidFill>
                  <a:srgbClr val="00376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Cognitive</a:t>
            </a:r>
            <a:r>
              <a:rPr lang="de-DE" sz="2100" b="1" dirty="0">
                <a:solidFill>
                  <a:srgbClr val="00376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Psychology</a:t>
            </a:r>
            <a:r>
              <a:rPr lang="de-DE" sz="2100" b="1" dirty="0">
                <a:solidFill>
                  <a:srgbClr val="00376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de-DE" sz="800" dirty="0">
              <a:solidFill>
                <a:srgbClr val="00376C"/>
              </a:solidFill>
              <a:latin typeface="Calibri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rgbClr val="00376C"/>
                </a:solidFill>
                <a:latin typeface="Calibri" pitchFamily="34" charset="0"/>
              </a:rPr>
              <a:t> Prof. Dr. Elke van der Meer</a:t>
            </a: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46038" y="1444625"/>
            <a:ext cx="225266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100" b="1" dirty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Research Topics</a:t>
            </a: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7418388" y="1435100"/>
            <a:ext cx="16224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100" b="1" dirty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Lab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/>
          <a:srcRect l="8662" t="10834" r="11185" b="7709"/>
          <a:stretch>
            <a:fillRect/>
          </a:stretch>
        </p:blipFill>
        <p:spPr bwMode="auto">
          <a:xfrm>
            <a:off x="3459163" y="1588"/>
            <a:ext cx="116046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3032125" y="1588"/>
            <a:ext cx="404813" cy="1241425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Calibri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4788" y="1919288"/>
            <a:ext cx="4627562" cy="4471987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90000" tIns="0" rIns="180000" bIns="0"/>
          <a:lstStyle/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tabLst>
                <a:tab pos="3230563" algn="l"/>
              </a:tabLst>
              <a:defRPr/>
            </a:pPr>
            <a:endParaRPr lang="en-US" sz="400" b="1" dirty="0">
              <a:solidFill>
                <a:srgbClr val="00376C"/>
              </a:solidFill>
              <a:latin typeface="Calibri" pitchFamily="34" charset="0"/>
            </a:endParaRPr>
          </a:p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230563" algn="l"/>
              </a:tabLst>
              <a:defRPr/>
            </a:pP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Mathematical cognition: Cerebral correlates and sources of individual differences (intelligence, strategies) </a:t>
            </a:r>
            <a:r>
              <a:rPr lang="en-US" sz="1000" dirty="0">
                <a:solidFill>
                  <a:srgbClr val="00376C"/>
                </a:solidFill>
                <a:latin typeface="Calibri" pitchFamily="34" charset="0"/>
              </a:rPr>
              <a:t>(BMBF)</a:t>
            </a:r>
          </a:p>
          <a:p>
            <a:pPr defTabSz="1095375" fontAlgn="auto">
              <a:spcBef>
                <a:spcPts val="0"/>
              </a:spcBef>
              <a:spcAft>
                <a:spcPts val="0"/>
              </a:spcAft>
              <a:tabLst>
                <a:tab pos="3230563" algn="l"/>
              </a:tabLst>
              <a:defRPr/>
            </a:pPr>
            <a:endParaRPr lang="en-US" sz="800" dirty="0">
              <a:solidFill>
                <a:srgbClr val="00376C"/>
              </a:solidFill>
              <a:latin typeface="Calibri" pitchFamily="34" charset="0"/>
            </a:endParaRPr>
          </a:p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230563" algn="l"/>
              </a:tabLst>
              <a:defRPr/>
            </a:pP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Impact of </a:t>
            </a:r>
            <a:r>
              <a:rPr lang="en-US" dirty="0" err="1">
                <a:solidFill>
                  <a:srgbClr val="00376C"/>
                </a:solidFill>
                <a:latin typeface="Calibri" pitchFamily="34" charset="0"/>
              </a:rPr>
              <a:t>chronotype</a:t>
            </a: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 and time perspective on cognitive abilities  over the life-span </a:t>
            </a:r>
            <a:r>
              <a:rPr lang="en-US" sz="1000" dirty="0">
                <a:solidFill>
                  <a:srgbClr val="00376C"/>
                </a:solidFill>
                <a:latin typeface="Calibri" pitchFamily="34" charset="0"/>
              </a:rPr>
              <a:t>(BMBF)</a:t>
            </a:r>
          </a:p>
          <a:p>
            <a:pPr defTabSz="1095375" fontAlgn="auto">
              <a:spcBef>
                <a:spcPts val="0"/>
              </a:spcBef>
              <a:spcAft>
                <a:spcPts val="0"/>
              </a:spcAft>
              <a:tabLst>
                <a:tab pos="3230563" algn="l"/>
              </a:tabLst>
              <a:defRPr/>
            </a:pPr>
            <a:endParaRPr lang="en-US" sz="800" dirty="0">
              <a:solidFill>
                <a:srgbClr val="00376C"/>
              </a:solidFill>
              <a:latin typeface="Calibri" pitchFamily="34" charset="0"/>
            </a:endParaRPr>
          </a:p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230563" algn="l"/>
              </a:tabLst>
              <a:defRPr/>
            </a:pP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Social event knowledge: Understanding deficits </a:t>
            </a:r>
            <a:r>
              <a:rPr lang="en-US" sz="1000" dirty="0">
                <a:solidFill>
                  <a:srgbClr val="00376C"/>
                </a:solidFill>
                <a:latin typeface="Calibri" pitchFamily="34" charset="0"/>
              </a:rPr>
              <a:t>(DFG)</a:t>
            </a:r>
          </a:p>
          <a:p>
            <a:pPr defTabSz="1095375" fontAlgn="auto">
              <a:spcBef>
                <a:spcPts val="0"/>
              </a:spcBef>
              <a:spcAft>
                <a:spcPts val="0"/>
              </a:spcAft>
              <a:tabLst>
                <a:tab pos="3230563" algn="l"/>
              </a:tabLst>
              <a:defRPr/>
            </a:pPr>
            <a:endParaRPr lang="en-US" sz="800" dirty="0">
              <a:solidFill>
                <a:srgbClr val="00376C"/>
              </a:solidFill>
              <a:latin typeface="Calibri" pitchFamily="34" charset="0"/>
            </a:endParaRPr>
          </a:p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230563" algn="l"/>
              </a:tabLst>
              <a:defRPr/>
            </a:pP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Knowledge acquisition and sleep in infants, young children, and adults </a:t>
            </a:r>
            <a:r>
              <a:rPr lang="en-US" sz="1000" dirty="0">
                <a:solidFill>
                  <a:srgbClr val="00376C"/>
                </a:solidFill>
                <a:latin typeface="Calibri" pitchFamily="34" charset="0"/>
              </a:rPr>
              <a:t>(DFG)</a:t>
            </a:r>
          </a:p>
          <a:p>
            <a:pPr defTabSz="1095375" fontAlgn="auto">
              <a:spcBef>
                <a:spcPts val="0"/>
              </a:spcBef>
              <a:spcAft>
                <a:spcPts val="0"/>
              </a:spcAft>
              <a:tabLst>
                <a:tab pos="3230563" algn="l"/>
              </a:tabLst>
              <a:defRPr/>
            </a:pPr>
            <a:endParaRPr lang="en-US" sz="800" dirty="0">
              <a:solidFill>
                <a:srgbClr val="00376C"/>
              </a:solidFill>
              <a:latin typeface="Calibri" pitchFamily="34" charset="0"/>
            </a:endParaRPr>
          </a:p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230563" algn="l"/>
              </a:tabLst>
              <a:defRPr/>
            </a:pP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Brain functions and written language acquisition in school children </a:t>
            </a:r>
            <a:r>
              <a:rPr lang="en-US" sz="1000" dirty="0">
                <a:solidFill>
                  <a:srgbClr val="00376C"/>
                </a:solidFill>
                <a:latin typeface="Calibri" pitchFamily="34" charset="0"/>
              </a:rPr>
              <a:t>(MPI-CBS, DFG)</a:t>
            </a:r>
            <a:r>
              <a:rPr lang="en-US" sz="800" dirty="0">
                <a:solidFill>
                  <a:srgbClr val="00376C"/>
                </a:solidFill>
                <a:latin typeface="+mn-lt"/>
              </a:rPr>
              <a:t>	</a:t>
            </a:r>
            <a:endParaRPr lang="en-US" sz="800" dirty="0">
              <a:solidFill>
                <a:srgbClr val="00376C"/>
              </a:solidFill>
              <a:latin typeface="Calibri" pitchFamily="34" charset="0"/>
            </a:endParaRPr>
          </a:p>
          <a:p>
            <a:pPr marL="182563" indent="-182563" defTabSz="1095375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3230563" algn="l"/>
              </a:tabLst>
              <a:defRPr/>
            </a:pP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Perception and appraisal of urban environ-</a:t>
            </a:r>
            <a:r>
              <a:rPr lang="en-US" dirty="0" err="1">
                <a:solidFill>
                  <a:srgbClr val="00376C"/>
                </a:solidFill>
                <a:latin typeface="Calibri" pitchFamily="34" charset="0"/>
              </a:rPr>
              <a:t>ment</a:t>
            </a:r>
            <a:r>
              <a:rPr lang="en-US" dirty="0">
                <a:solidFill>
                  <a:srgbClr val="00376C"/>
                </a:solidFill>
                <a:latin typeface="Calibri" pitchFamily="34" charset="0"/>
              </a:rPr>
              <a:t>; impact on human health </a:t>
            </a:r>
            <a:r>
              <a:rPr lang="en-US" sz="1000" dirty="0">
                <a:solidFill>
                  <a:srgbClr val="00376C"/>
                </a:solidFill>
                <a:latin typeface="Calibri" pitchFamily="34" charset="0"/>
              </a:rPr>
              <a:t>(DFG; ECAV)</a:t>
            </a:r>
          </a:p>
        </p:txBody>
      </p:sp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6435725"/>
            <a:ext cx="3603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8" descr="bmbf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3650" y="6435725"/>
            <a:ext cx="746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20"/>
          <p:cNvPicPr>
            <a:picLocks noChangeAspect="1" noChangeArrowheads="1"/>
          </p:cNvPicPr>
          <p:nvPr/>
        </p:nvPicPr>
        <p:blipFill>
          <a:blip r:embed="rId5"/>
          <a:srcRect r="1512"/>
          <a:stretch>
            <a:fillRect/>
          </a:stretch>
        </p:blipFill>
        <p:spPr bwMode="auto">
          <a:xfrm>
            <a:off x="7197725" y="6583363"/>
            <a:ext cx="18367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1" descr="newb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7800" y="6437313"/>
            <a:ext cx="493713" cy="377825"/>
          </a:xfrm>
          <a:prstGeom prst="rect">
            <a:avLst/>
          </a:prstGeom>
          <a:noFill/>
          <a:ln w="6350">
            <a:solidFill>
              <a:srgbClr val="DDDDDD"/>
            </a:solidFill>
            <a:miter lim="800000"/>
            <a:headEnd/>
            <a:tailEnd/>
          </a:ln>
        </p:spPr>
      </p:pic>
      <p:pic>
        <p:nvPicPr>
          <p:cNvPr id="14348" name="Picture 9" descr="iView screenshot_cut1 Kopie Kopie"/>
          <p:cNvPicPr>
            <a:picLocks noChangeAspect="1" noChangeArrowheads="1"/>
          </p:cNvPicPr>
          <p:nvPr/>
        </p:nvPicPr>
        <p:blipFill>
          <a:blip r:embed="rId7"/>
          <a:srcRect r="22601"/>
          <a:stretch>
            <a:fillRect/>
          </a:stretch>
        </p:blipFill>
        <p:spPr bwMode="auto">
          <a:xfrm>
            <a:off x="7689850" y="3224213"/>
            <a:ext cx="1193800" cy="669925"/>
          </a:xfrm>
          <a:prstGeom prst="rect">
            <a:avLst/>
          </a:prstGeom>
          <a:noFill/>
          <a:ln w="28575" cap="rnd">
            <a:solidFill>
              <a:srgbClr val="336699"/>
            </a:solidFill>
            <a:round/>
            <a:headEnd/>
            <a:tailEnd/>
          </a:ln>
        </p:spPr>
      </p:pic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5060950" y="1947863"/>
            <a:ext cx="2190750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defTabSz="914400"/>
            <a:r>
              <a:rPr lang="en-GB" b="1">
                <a:solidFill>
                  <a:srgbClr val="00376C"/>
                </a:solidFill>
                <a:latin typeface="Calibri" pitchFamily="34" charset="0"/>
              </a:rPr>
              <a:t>Behavioral Methods</a:t>
            </a:r>
          </a:p>
          <a:p>
            <a:pPr marL="177800" indent="-177800" defTabSz="914400"/>
            <a:r>
              <a:rPr lang="en-GB" sz="1600">
                <a:solidFill>
                  <a:srgbClr val="00376C"/>
                </a:solidFill>
                <a:latin typeface="Calibri" pitchFamily="34" charset="0"/>
              </a:rPr>
              <a:t>processing speed</a:t>
            </a:r>
          </a:p>
          <a:p>
            <a:pPr marL="177800" indent="-177800" defTabSz="914400"/>
            <a:r>
              <a:rPr lang="en-GB" sz="1600">
                <a:solidFill>
                  <a:srgbClr val="00376C"/>
                </a:solidFill>
                <a:latin typeface="Calibri" pitchFamily="34" charset="0"/>
              </a:rPr>
              <a:t>accuracy, gestures</a:t>
            </a:r>
            <a:endParaRPr lang="de-DE" sz="1600">
              <a:solidFill>
                <a:srgbClr val="00376C"/>
              </a:solidFill>
              <a:latin typeface="Calibri" pitchFamily="34" charset="0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073650" y="3486150"/>
            <a:ext cx="21240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Pupill</a:t>
            </a:r>
            <a:r>
              <a:rPr lang="en-GB" b="1" dirty="0" err="1">
                <a:solidFill>
                  <a:srgbClr val="00376C"/>
                </a:solidFill>
                <a:latin typeface="Calibri" pitchFamily="34" charset="0"/>
              </a:rPr>
              <a:t>ometrics</a:t>
            </a:r>
            <a:r>
              <a:rPr lang="en-GB" b="1" dirty="0">
                <a:solidFill>
                  <a:srgbClr val="00376C"/>
                </a:solidFill>
                <a:latin typeface="Calibri" pitchFamily="34" charset="0"/>
              </a:rPr>
              <a:t> </a:t>
            </a:r>
          </a:p>
          <a:p>
            <a:pPr marL="177800" indent="-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376C"/>
                </a:solidFill>
                <a:latin typeface="Calibri" pitchFamily="34" charset="0"/>
              </a:rPr>
              <a:t>cognitive resource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376C"/>
                </a:solidFill>
                <a:latin typeface="Calibri" pitchFamily="34" charset="0"/>
              </a:rPr>
              <a:t>allocation</a:t>
            </a:r>
            <a:endParaRPr lang="de-DE" sz="1600" dirty="0">
              <a:solidFill>
                <a:srgbClr val="00376C"/>
              </a:solidFill>
              <a:latin typeface="Calibri" pitchFamily="34" charset="0"/>
            </a:endParaRPr>
          </a:p>
        </p:txBody>
      </p:sp>
      <p:sp>
        <p:nvSpPr>
          <p:cNvPr id="31" name="Rectangle 15"/>
          <p:cNvSpPr>
            <a:spLocks noChangeArrowheads="1"/>
          </p:cNvSpPr>
          <p:nvPr/>
        </p:nvSpPr>
        <p:spPr bwMode="auto">
          <a:xfrm>
            <a:off x="5048250" y="2833688"/>
            <a:ext cx="219075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376C"/>
                </a:solidFill>
                <a:latin typeface="Calibri" pitchFamily="34" charset="0"/>
              </a:rPr>
              <a:t>Eye Tracking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376C"/>
                </a:solidFill>
                <a:latin typeface="Calibri" pitchFamily="34" charset="0"/>
              </a:rPr>
              <a:t>processing strategies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5073650" y="5456238"/>
            <a:ext cx="27289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7800" indent="-17780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en-GB" b="1">
                <a:solidFill>
                  <a:srgbClr val="00376C"/>
                </a:solidFill>
                <a:latin typeface="Calibri" pitchFamily="34" charset="0"/>
              </a:rPr>
              <a:t>fMRI</a:t>
            </a:r>
          </a:p>
          <a:p>
            <a:pPr marL="177800" indent="-177800"/>
            <a:r>
              <a:rPr lang="en-US" sz="1600">
                <a:solidFill>
                  <a:srgbClr val="00376C"/>
                </a:solidFill>
                <a:latin typeface="Calibri" pitchFamily="34" charset="0"/>
              </a:rPr>
              <a:t>activation patterns </a:t>
            </a:r>
          </a:p>
          <a:p>
            <a:pPr marL="177800" indent="-177800"/>
            <a:r>
              <a:rPr lang="en-US" sz="1600">
                <a:solidFill>
                  <a:srgbClr val="00376C"/>
                </a:solidFill>
                <a:latin typeface="Calibri" pitchFamily="34" charset="0"/>
              </a:rPr>
              <a:t>structural scans</a:t>
            </a:r>
          </a:p>
        </p:txBody>
      </p:sp>
      <p:pic>
        <p:nvPicPr>
          <p:cNvPr id="14353" name="Picture 10" descr="PupLabor 001 (2)"/>
          <p:cNvPicPr>
            <a:picLocks noChangeAspect="1" noChangeArrowheads="1"/>
          </p:cNvPicPr>
          <p:nvPr/>
        </p:nvPicPr>
        <p:blipFill>
          <a:blip r:embed="rId8"/>
          <a:srcRect t="17992" b="9749"/>
          <a:stretch>
            <a:fillRect/>
          </a:stretch>
        </p:blipFill>
        <p:spPr bwMode="auto">
          <a:xfrm>
            <a:off x="7505700" y="2049463"/>
            <a:ext cx="1025525" cy="1006475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</p:spPr>
      </p:pic>
      <p:pic>
        <p:nvPicPr>
          <p:cNvPr id="14354" name="Picture 2" descr="https://encrypted-tbn2.gstatic.com/images?q=tbn:ANd9GcSm2ZSwIHAzawW9wYB7h2QOQKwamPxEgKyl_zvqa8nsioILF2d4cQ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34325" y="5281613"/>
            <a:ext cx="922338" cy="1001712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</p:spPr>
      </p:pic>
      <p:sp>
        <p:nvSpPr>
          <p:cNvPr id="35" name="Textfeld 34"/>
          <p:cNvSpPr txBox="1"/>
          <p:nvPr/>
        </p:nvSpPr>
        <p:spPr>
          <a:xfrm>
            <a:off x="5073650" y="4437063"/>
            <a:ext cx="2460625" cy="85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de-DE" b="1">
                <a:solidFill>
                  <a:srgbClr val="17375E"/>
                </a:solidFill>
                <a:latin typeface="Calibri" pitchFamily="34" charset="0"/>
              </a:rPr>
              <a:t>EEG-Baby-Lab</a:t>
            </a:r>
          </a:p>
          <a:p>
            <a:pPr marL="0" lvl="1"/>
            <a:r>
              <a:rPr lang="en-US" sz="1600">
                <a:solidFill>
                  <a:srgbClr val="00376C"/>
                </a:solidFill>
                <a:latin typeface="Calibri" pitchFamily="34" charset="0"/>
                <a:ea typeface="BrowalliaUPC"/>
                <a:cs typeface="BrowalliaUPC"/>
              </a:rPr>
              <a:t>time-frequency analysis</a:t>
            </a:r>
          </a:p>
          <a:p>
            <a:pPr marL="0" lvl="1"/>
            <a:r>
              <a:rPr lang="en-US" sz="1600">
                <a:solidFill>
                  <a:srgbClr val="00376C"/>
                </a:solidFill>
                <a:latin typeface="Calibri" pitchFamily="34" charset="0"/>
                <a:ea typeface="BrowalliaUPC"/>
                <a:cs typeface="BrowalliaUPC"/>
              </a:rPr>
              <a:t>source analysis</a:t>
            </a:r>
            <a:endParaRPr lang="de-DE" b="1">
              <a:solidFill>
                <a:srgbClr val="17375E"/>
              </a:solidFill>
              <a:latin typeface="Calibri" pitchFamily="34" charset="0"/>
            </a:endParaRPr>
          </a:p>
        </p:txBody>
      </p:sp>
      <p:pic>
        <p:nvPicPr>
          <p:cNvPr id="14356" name="Picture 2" descr="D:\Dropbox\Arbeit-UNI\Fotos BabyLab\Bildauswahl\LoRes\MPI_4575.jpg"/>
          <p:cNvPicPr>
            <a:picLocks noChangeAspect="1" noChangeArrowheads="1"/>
          </p:cNvPicPr>
          <p:nvPr/>
        </p:nvPicPr>
        <p:blipFill>
          <a:blip r:embed="rId10"/>
          <a:srcRect l="38644" t="8694" b="13875"/>
          <a:stretch>
            <a:fillRect/>
          </a:stretch>
        </p:blipFill>
        <p:spPr bwMode="auto">
          <a:xfrm>
            <a:off x="7402513" y="4132263"/>
            <a:ext cx="1154112" cy="97155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5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Biological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Psychophysiology</a:t>
            </a:r>
            <a:endParaRPr lang="de-DE" sz="21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Werner Sommer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61423" y="2179486"/>
            <a:ext cx="4590831" cy="3508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marL="0" lvl="1" defTabSz="1095375">
              <a:tabLst>
                <a:tab pos="180975" algn="l"/>
              </a:tabLst>
            </a:pPr>
            <a:r>
              <a:rPr lang="en-US" dirty="0" smtClean="0">
                <a:solidFill>
                  <a:srgbClr val="00376C"/>
                </a:solidFill>
              </a:rPr>
              <a:t>Individual </a:t>
            </a:r>
            <a:r>
              <a:rPr lang="en-US" dirty="0">
                <a:solidFill>
                  <a:srgbClr val="00376C"/>
                </a:solidFill>
              </a:rPr>
              <a:t>differences in processing </a:t>
            </a:r>
            <a:r>
              <a:rPr lang="en-US" dirty="0" smtClean="0">
                <a:solidFill>
                  <a:srgbClr val="00376C"/>
                </a:solidFill>
              </a:rPr>
              <a:t>emotion-al facial expressions </a:t>
            </a:r>
            <a:r>
              <a:rPr lang="en-US" sz="1200" dirty="0" smtClean="0">
                <a:solidFill>
                  <a:srgbClr val="00376C"/>
                </a:solidFill>
              </a:rPr>
              <a:t>(W. </a:t>
            </a:r>
            <a:r>
              <a:rPr lang="en-US" sz="1200" dirty="0" err="1" smtClean="0">
                <a:solidFill>
                  <a:srgbClr val="00376C"/>
                </a:solidFill>
              </a:rPr>
              <a:t>Sommer</a:t>
            </a:r>
            <a:r>
              <a:rPr lang="en-US" sz="1200" dirty="0" smtClean="0">
                <a:solidFill>
                  <a:srgbClr val="00376C"/>
                </a:solidFill>
              </a:rPr>
              <a:t> &amp; O. Wilhelm; DFG)</a:t>
            </a:r>
          </a:p>
          <a:p>
            <a:pPr marL="0" lvl="1" defTabSz="1095375">
              <a:tabLst>
                <a:tab pos="180975" algn="l"/>
              </a:tabLst>
            </a:pPr>
            <a:endParaRPr lang="en-US" b="1" dirty="0" smtClean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r>
              <a:rPr lang="en-US" dirty="0" smtClean="0">
                <a:solidFill>
                  <a:srgbClr val="00376C"/>
                </a:solidFill>
              </a:rPr>
              <a:t>The timeline of reading </a:t>
            </a:r>
            <a:r>
              <a:rPr lang="en-US" sz="1600" dirty="0" smtClean="0">
                <a:solidFill>
                  <a:srgbClr val="00376C"/>
                </a:solidFill>
              </a:rPr>
              <a:t>(</a:t>
            </a:r>
            <a:r>
              <a:rPr lang="en-US" sz="1200" dirty="0" smtClean="0">
                <a:solidFill>
                  <a:srgbClr val="00376C"/>
                </a:solidFill>
              </a:rPr>
              <a:t>W. </a:t>
            </a:r>
            <a:r>
              <a:rPr lang="en-US" sz="1200" dirty="0" err="1" smtClean="0">
                <a:solidFill>
                  <a:srgbClr val="00376C"/>
                </a:solidFill>
              </a:rPr>
              <a:t>Sommer</a:t>
            </a:r>
            <a:r>
              <a:rPr lang="en-US" sz="1200" dirty="0" smtClean="0">
                <a:solidFill>
                  <a:srgbClr val="00376C"/>
                </a:solidFill>
              </a:rPr>
              <a:t> &amp; R. </a:t>
            </a:r>
            <a:r>
              <a:rPr lang="en-US" sz="1200" dirty="0" err="1" smtClean="0">
                <a:solidFill>
                  <a:srgbClr val="00376C"/>
                </a:solidFill>
              </a:rPr>
              <a:t>Kliegl</a:t>
            </a:r>
            <a:r>
              <a:rPr lang="en-US" sz="1200" dirty="0" smtClean="0">
                <a:solidFill>
                  <a:srgbClr val="00376C"/>
                </a:solidFill>
              </a:rPr>
              <a:t>; DFG)</a:t>
            </a:r>
          </a:p>
          <a:p>
            <a:pPr marL="0" lvl="1" defTabSz="1095375">
              <a:tabLst>
                <a:tab pos="180975" algn="l"/>
              </a:tabLst>
            </a:pPr>
            <a:endParaRPr lang="en-US" sz="1200" dirty="0" smtClean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Dynamical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modeling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complex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etworks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from EEG</a:t>
            </a:r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rgbClr val="00376C"/>
                </a:solidFill>
              </a:rPr>
              <a:t>(W. </a:t>
            </a:r>
            <a:r>
              <a:rPr lang="en-US" sz="1200" dirty="0" err="1" smtClean="0">
                <a:solidFill>
                  <a:srgbClr val="00376C"/>
                </a:solidFill>
              </a:rPr>
              <a:t>Sommer</a:t>
            </a:r>
            <a:r>
              <a:rPr lang="en-US" sz="1200" dirty="0" smtClean="0">
                <a:solidFill>
                  <a:srgbClr val="00376C"/>
                </a:solidFill>
              </a:rPr>
              <a:t>, J. </a:t>
            </a:r>
            <a:r>
              <a:rPr lang="en-US" sz="1200" dirty="0" err="1" smtClean="0">
                <a:solidFill>
                  <a:srgbClr val="00376C"/>
                </a:solidFill>
              </a:rPr>
              <a:t>Kurths</a:t>
            </a:r>
            <a:r>
              <a:rPr lang="en-US" sz="1200" dirty="0" smtClean="0">
                <a:solidFill>
                  <a:srgbClr val="00376C"/>
                </a:solidFill>
              </a:rPr>
              <a:t> &amp; G. </a:t>
            </a:r>
            <a:r>
              <a:rPr lang="en-US" sz="1200" dirty="0" err="1" smtClean="0">
                <a:solidFill>
                  <a:srgbClr val="00376C"/>
                </a:solidFill>
              </a:rPr>
              <a:t>Ivanova</a:t>
            </a:r>
            <a:r>
              <a:rPr lang="en-US" sz="1200" dirty="0" smtClean="0">
                <a:solidFill>
                  <a:srgbClr val="00376C"/>
                </a:solidFill>
              </a:rPr>
              <a:t>; DFG)</a:t>
            </a:r>
          </a:p>
          <a:p>
            <a:pPr marL="0" lvl="1" defTabSz="1095375">
              <a:tabLst>
                <a:tab pos="180975" algn="l"/>
              </a:tabLst>
            </a:pPr>
            <a:endParaRPr lang="en-US" sz="1200" b="1" dirty="0" smtClean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Implicit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activation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memory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actions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Automatic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or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capacity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75000"/>
                  </a:schemeClr>
                </a:solidFill>
              </a:rPr>
              <a:t>dependent</a:t>
            </a:r>
            <a:r>
              <a:rPr lang="de-DE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  <a:r>
              <a:rPr lang="de-DE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(C. </a:t>
            </a:r>
            <a:r>
              <a:rPr lang="de-DE" sz="1200" dirty="0" err="1" smtClean="0">
                <a:solidFill>
                  <a:schemeClr val="tx2">
                    <a:lumMod val="75000"/>
                  </a:schemeClr>
                </a:solidFill>
              </a:rPr>
              <a:t>Lehle</a:t>
            </a:r>
            <a:r>
              <a:rPr lang="de-DE" sz="1200" dirty="0" smtClean="0">
                <a:solidFill>
                  <a:schemeClr val="tx2">
                    <a:lumMod val="75000"/>
                  </a:schemeClr>
                </a:solidFill>
              </a:rPr>
              <a:t>; DFG)</a:t>
            </a:r>
          </a:p>
          <a:p>
            <a:pPr marL="0" lvl="1" defTabSz="1095375">
              <a:tabLst>
                <a:tab pos="180975" algn="l"/>
              </a:tabLst>
            </a:pPr>
            <a:endParaRPr lang="de-DE" sz="1200" dirty="0">
              <a:solidFill>
                <a:schemeClr val="tx2">
                  <a:lumMod val="75000"/>
                </a:schemeClr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Neural underpinnings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of individual differ-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ences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cognition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(W. 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</a:rPr>
              <a:t>Sommer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, C. Zhou; DAAD)</a:t>
            </a:r>
          </a:p>
          <a:p>
            <a:pPr marL="0" lvl="1" defTabSz="1095375">
              <a:tabLst>
                <a:tab pos="180975" algn="l"/>
              </a:tabLst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327231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170924" y="1291155"/>
            <a:ext cx="162308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1772381"/>
            <a:ext cx="3852000" cy="489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endParaRPr lang="en-US" sz="1000" b="1" dirty="0" smtClean="0">
              <a:solidFill>
                <a:srgbClr val="00376C"/>
              </a:solidFill>
            </a:endParaRPr>
          </a:p>
          <a:p>
            <a:pPr marL="0" lvl="1"/>
            <a:r>
              <a:rPr lang="en-US" b="1" dirty="0" err="1" smtClean="0">
                <a:solidFill>
                  <a:srgbClr val="00376C"/>
                </a:solidFill>
              </a:rPr>
              <a:t>Electroencephalogramm</a:t>
            </a:r>
            <a:r>
              <a:rPr lang="en-US" b="1" dirty="0" smtClean="0">
                <a:solidFill>
                  <a:srgbClr val="00376C"/>
                </a:solidFill>
              </a:rPr>
              <a:t> (EEG)</a:t>
            </a: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Eye tracking</a:t>
            </a: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Peripheral physiology</a:t>
            </a:r>
          </a:p>
          <a:p>
            <a:pPr marL="0" lvl="1" defTabSz="1095375">
              <a:tabLst>
                <a:tab pos="180975" algn="l"/>
              </a:tabLst>
            </a:pPr>
            <a:endParaRPr lang="en-US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61202" y="151"/>
            <a:ext cx="396201" cy="124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029" name="Picture 5" descr="S:\Fotos\Fotos_Bio\Fotos von Euch\Drehen vonPICT0442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327863" y="4657344"/>
            <a:ext cx="1393438" cy="1811060"/>
          </a:xfrm>
          <a:prstGeom prst="rect">
            <a:avLst/>
          </a:prstGeom>
          <a:noFill/>
        </p:spPr>
      </p:pic>
      <p:pic>
        <p:nvPicPr>
          <p:cNvPr id="1028" name="Picture 4" descr="S:\Fotos\Fotos_Bio\Undine für Werner\PICT1773.jpg"/>
          <p:cNvPicPr>
            <a:picLocks noChangeAspect="1" noChangeArrowheads="1"/>
          </p:cNvPicPr>
          <p:nvPr/>
        </p:nvPicPr>
        <p:blipFill>
          <a:blip r:embed="rId3" cstate="email">
            <a:lum contrast="-10000"/>
          </a:blip>
          <a:srcRect/>
          <a:stretch>
            <a:fillRect/>
          </a:stretch>
        </p:blipFill>
        <p:spPr bwMode="auto">
          <a:xfrm>
            <a:off x="5097826" y="4167072"/>
            <a:ext cx="2112593" cy="1805473"/>
          </a:xfrm>
          <a:prstGeom prst="rect">
            <a:avLst/>
          </a:prstGeom>
          <a:noFill/>
        </p:spPr>
      </p:pic>
      <p:pic>
        <p:nvPicPr>
          <p:cNvPr id="1030" name="Picture 6" descr="S:\Fotos\Institut\IMG_7820.JPG"/>
          <p:cNvPicPr>
            <a:picLocks noChangeAspect="1" noChangeArrowheads="1"/>
          </p:cNvPicPr>
          <p:nvPr/>
        </p:nvPicPr>
        <p:blipFill>
          <a:blip r:embed="rId4" cstate="email">
            <a:lum bright="20000" contrast="30000"/>
          </a:blip>
          <a:srcRect/>
          <a:stretch>
            <a:fillRect/>
          </a:stretch>
        </p:blipFill>
        <p:spPr bwMode="auto">
          <a:xfrm>
            <a:off x="6794005" y="2619274"/>
            <a:ext cx="1935468" cy="192575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94005" y="4221557"/>
            <a:ext cx="817424" cy="74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92717" y="151"/>
            <a:ext cx="1955203" cy="12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87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2361" y="1826518"/>
            <a:ext cx="4126954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Language production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Dynamic and flexible aspects of semantic processes during lexical access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Time course and microstructure of the language production and comprehension system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Influence of affective stimulation and mood on lexicalization</a:t>
            </a:r>
            <a:endParaRPr lang="en-US" sz="12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Top-down influences on perception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How are basic perceptual processes affected by higher-level processes, e.g., semantic knowledge and the structure of our language?</a:t>
            </a:r>
          </a:p>
          <a:p>
            <a:pPr lvl="0" defTabSz="1095375">
              <a:tabLst>
                <a:tab pos="180975" algn="l"/>
              </a:tabLst>
            </a:pPr>
            <a:endParaRPr lang="en-US" sz="1400" dirty="0">
              <a:solidFill>
                <a:srgbClr val="00376C"/>
              </a:solidFill>
            </a:endParaRPr>
          </a:p>
          <a:p>
            <a:pPr lvl="0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Organization of the semantic system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Acquisition, storage and use of meaning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Structure and organization of the semantic system</a:t>
            </a:r>
          </a:p>
          <a:p>
            <a:pPr marL="355600" lvl="1" indent="-268288" defTabSz="1095375">
              <a:buFont typeface="Arial"/>
              <a:buChar char="•"/>
              <a:tabLst>
                <a:tab pos="180975" algn="l"/>
              </a:tabLst>
            </a:pPr>
            <a:endParaRPr lang="en-US" sz="1200" dirty="0" smtClean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-68938" y="134405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4728403" y="1293817"/>
            <a:ext cx="4395771" cy="53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Research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415571" y="1833231"/>
            <a:ext cx="4547949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Event-related brain potential (ERP) technique</a:t>
            </a:r>
          </a:p>
          <a:p>
            <a:endParaRPr lang="en-US" sz="800" dirty="0" smtClean="0">
              <a:solidFill>
                <a:srgbClr val="00376C"/>
              </a:solidFill>
            </a:endParaRPr>
          </a:p>
          <a:p>
            <a:r>
              <a:rPr lang="en-US" sz="1600" dirty="0" smtClean="0">
                <a:solidFill>
                  <a:srgbClr val="00376C"/>
                </a:solidFill>
              </a:rPr>
              <a:t>We employ behavioral and electrophysiological measures. To investigate the organization and time course of core cognitive processes and  the interplay between these processes.</a:t>
            </a:r>
          </a:p>
          <a:p>
            <a:endParaRPr lang="en-US" sz="1600" dirty="0" smtClean="0">
              <a:solidFill>
                <a:srgbClr val="00376C"/>
              </a:solidFill>
            </a:endParaRPr>
          </a:p>
          <a:p>
            <a:endParaRPr lang="en-US" sz="1600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1600" b="1" dirty="0" smtClean="0">
              <a:solidFill>
                <a:srgbClr val="00376C"/>
              </a:solidFill>
            </a:endParaRPr>
          </a:p>
          <a:p>
            <a:endParaRPr lang="en-US" sz="800" b="1" dirty="0" smtClean="0">
              <a:solidFill>
                <a:srgbClr val="00376C"/>
              </a:solidFill>
            </a:endParaRPr>
          </a:p>
          <a:p>
            <a:endParaRPr lang="en-US" sz="800" b="1" dirty="0" smtClean="0">
              <a:solidFill>
                <a:srgbClr val="00376C"/>
              </a:solidFill>
            </a:endParaRPr>
          </a:p>
          <a:p>
            <a:endParaRPr lang="en-US" sz="800" b="1" dirty="0" smtClean="0">
              <a:solidFill>
                <a:srgbClr val="00376C"/>
              </a:solidFill>
            </a:endParaRPr>
          </a:p>
          <a:p>
            <a:endParaRPr lang="en-US" sz="1000" b="1" dirty="0" smtClean="0">
              <a:solidFill>
                <a:srgbClr val="00376C"/>
              </a:solidFill>
            </a:endParaRPr>
          </a:p>
          <a:p>
            <a:endParaRPr lang="en-US" sz="1000" b="1" dirty="0" smtClean="0">
              <a:solidFill>
                <a:srgbClr val="00376C"/>
              </a:solidFill>
            </a:endParaRPr>
          </a:p>
          <a:p>
            <a:endParaRPr lang="en-US" sz="1000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26318" y="-1"/>
            <a:ext cx="103305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dirty="0" smtClean="0"/>
              <a:t> </a:t>
            </a:r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373" y="1"/>
            <a:ext cx="1116304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4177826" y="-1"/>
            <a:ext cx="349707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Neurocognitive</a:t>
            </a:r>
            <a:r>
              <a:rPr lang="de-DE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</a:t>
            </a:r>
            <a:r>
              <a:rPr lang="de-DE" dirty="0" err="1" smtClean="0">
                <a:solidFill>
                  <a:srgbClr val="00376C"/>
                </a:solidFill>
              </a:rPr>
              <a:t>Rasha</a:t>
            </a:r>
            <a:r>
              <a:rPr lang="de-DE" dirty="0" smtClean="0">
                <a:solidFill>
                  <a:srgbClr val="00376C"/>
                </a:solidFill>
              </a:rPr>
              <a:t> Abdel Rahman</a:t>
            </a:r>
          </a:p>
          <a:p>
            <a:pPr algn="ctr" eaLnBrk="0" hangingPunct="0">
              <a:spcBef>
                <a:spcPct val="0"/>
              </a:spcBef>
            </a:pP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15571" y="3310128"/>
            <a:ext cx="4321595" cy="316176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7" name="Grafik 16" descr="DSCN0299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540026" y="3410712"/>
            <a:ext cx="2175308" cy="16314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pieren 23"/>
          <p:cNvGrpSpPr/>
          <p:nvPr/>
        </p:nvGrpSpPr>
        <p:grpSpPr>
          <a:xfrm>
            <a:off x="6860962" y="4742469"/>
            <a:ext cx="1876204" cy="1909497"/>
            <a:chOff x="3491880" y="1628800"/>
            <a:chExt cx="2088232" cy="2016224"/>
          </a:xfrm>
        </p:grpSpPr>
        <p:sp>
          <p:nvSpPr>
            <p:cNvPr id="25" name="Rechteck 24"/>
            <p:cNvSpPr/>
            <p:nvPr/>
          </p:nvSpPr>
          <p:spPr>
            <a:xfrm>
              <a:off x="3491880" y="1628800"/>
              <a:ext cx="2088232" cy="2016224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" name="Gruppieren 23"/>
            <p:cNvGrpSpPr/>
            <p:nvPr/>
          </p:nvGrpSpPr>
          <p:grpSpPr>
            <a:xfrm>
              <a:off x="3635896" y="1700808"/>
              <a:ext cx="1944214" cy="1872207"/>
              <a:chOff x="2987824" y="1844825"/>
              <a:chExt cx="3641502" cy="3758554"/>
            </a:xfrm>
          </p:grpSpPr>
          <p:grpSp>
            <p:nvGrpSpPr>
              <p:cNvPr id="4" name="Group 13"/>
              <p:cNvGrpSpPr>
                <a:grpSpLocks/>
              </p:cNvGrpSpPr>
              <p:nvPr/>
            </p:nvGrpSpPr>
            <p:grpSpPr bwMode="auto">
              <a:xfrm>
                <a:off x="2987824" y="2564904"/>
                <a:ext cx="2895600" cy="3038475"/>
                <a:chOff x="2064" y="1392"/>
                <a:chExt cx="1824" cy="1914"/>
              </a:xfrm>
            </p:grpSpPr>
            <p:sp>
              <p:nvSpPr>
                <p:cNvPr id="31" name="Rectangle 12"/>
                <p:cNvSpPr>
                  <a:spLocks noChangeArrowheads="1"/>
                </p:cNvSpPr>
                <p:nvPr/>
              </p:nvSpPr>
              <p:spPr bwMode="auto">
                <a:xfrm>
                  <a:off x="2640" y="1392"/>
                  <a:ext cx="1248" cy="3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aphicFrame>
              <p:nvGraphicFramePr>
                <p:cNvPr id="32" name="Object 11"/>
                <p:cNvGraphicFramePr>
                  <a:graphicFrameLocks noChangeAspect="1"/>
                </p:cNvGraphicFramePr>
                <p:nvPr/>
              </p:nvGraphicFramePr>
              <p:xfrm>
                <a:off x="2064" y="1440"/>
                <a:ext cx="1732" cy="186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41" name="Image" r:id="rId7" imgW="2749069" imgH="2962411" progId="">
                        <p:embed/>
                      </p:oleObj>
                    </mc:Choice>
                    <mc:Fallback>
                      <p:oleObj name="Image" r:id="rId7" imgW="2749069" imgH="2962411" progId="">
                        <p:embed/>
                        <p:pic>
                          <p:nvPicPr>
                            <p:cNvPr id="0" name="Picture 1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4" y="1440"/>
                              <a:ext cx="1732" cy="186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blurRad="63500" dist="38097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28" name="Object 15"/>
              <p:cNvGraphicFramePr>
                <a:graphicFrameLocks noChangeAspect="1"/>
              </p:cNvGraphicFramePr>
              <p:nvPr/>
            </p:nvGraphicFramePr>
            <p:xfrm>
              <a:off x="4932041" y="1844825"/>
              <a:ext cx="1300162" cy="13334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2" name="Image" r:id="rId9" imgW="1182626" imgH="1212798" progId="">
                      <p:embed/>
                    </p:oleObj>
                  </mc:Choice>
                  <mc:Fallback>
                    <p:oleObj name="Image" r:id="rId9" imgW="1182626" imgH="1212798" progId="">
                      <p:embed/>
                      <p:pic>
                        <p:nvPicPr>
                          <p:cNvPr id="0" name="Picture 1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2041" y="1844825"/>
                            <a:ext cx="1300162" cy="13334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7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Object 20"/>
              <p:cNvGraphicFramePr>
                <a:graphicFrameLocks noChangeAspect="1"/>
              </p:cNvGraphicFramePr>
              <p:nvPr/>
            </p:nvGraphicFramePr>
            <p:xfrm>
              <a:off x="4297288" y="4336727"/>
              <a:ext cx="2332038" cy="8778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3" name="Image" r:id="rId11" imgW="3596343" imgH="1353200" progId="">
                      <p:embed/>
                    </p:oleObj>
                  </mc:Choice>
                  <mc:Fallback>
                    <p:oleObj name="Image" r:id="rId11" imgW="3596343" imgH="1353200" progId="">
                      <p:embed/>
                      <p:pic>
                        <p:nvPicPr>
                          <p:cNvPr id="0" name="Picture 1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7288" y="4336727"/>
                            <a:ext cx="2332038" cy="8778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7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26"/>
              <p:cNvGraphicFramePr>
                <a:graphicFrameLocks noChangeAspect="1"/>
              </p:cNvGraphicFramePr>
              <p:nvPr/>
            </p:nvGraphicFramePr>
            <p:xfrm>
              <a:off x="3865563" y="1914525"/>
              <a:ext cx="1112837" cy="12271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44" name="Image" r:id="rId13" imgW="1011595" imgH="1115287" progId="">
                      <p:embed/>
                    </p:oleObj>
                  </mc:Choice>
                  <mc:Fallback>
                    <p:oleObj name="Image" r:id="rId13" imgW="1011595" imgH="1115287" progId="">
                      <p:embed/>
                      <p:pic>
                        <p:nvPicPr>
                          <p:cNvPr id="0" name="Picture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65563" y="1914525"/>
                            <a:ext cx="1112837" cy="12271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7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381534" y="0"/>
            <a:ext cx="3294699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Emmy Noether Group</a:t>
            </a: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‚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Numerical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Cognition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Unit‘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Dr. André Knops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61423" y="1774733"/>
            <a:ext cx="4590831" cy="3662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marL="0" lvl="1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Numerical Cognition</a:t>
            </a:r>
          </a:p>
          <a:p>
            <a:pPr marL="0" lvl="1" defTabSz="1095375">
              <a:tabLst>
                <a:tab pos="180975" algn="l"/>
              </a:tabLst>
            </a:pPr>
            <a:endParaRPr lang="en-US" sz="1600" dirty="0" smtClean="0">
              <a:solidFill>
                <a:srgbClr val="0070C0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r>
              <a:rPr lang="de-DE" sz="1600" dirty="0" smtClean="0">
                <a:solidFill>
                  <a:srgbClr val="00376C"/>
                </a:solidFill>
              </a:rPr>
              <a:t>Neuro-</a:t>
            </a:r>
            <a:r>
              <a:rPr lang="de-DE" sz="1600" dirty="0" err="1" smtClean="0">
                <a:solidFill>
                  <a:srgbClr val="00376C"/>
                </a:solidFill>
              </a:rPr>
              <a:t>functional</a:t>
            </a:r>
            <a:r>
              <a:rPr lang="de-DE" sz="1600" dirty="0" smtClean="0">
                <a:solidFill>
                  <a:srgbClr val="00376C"/>
                </a:solidFill>
              </a:rPr>
              <a:t> &amp; </a:t>
            </a:r>
            <a:r>
              <a:rPr lang="de-DE" sz="1600" dirty="0" err="1" smtClean="0">
                <a:solidFill>
                  <a:srgbClr val="00376C"/>
                </a:solidFill>
              </a:rPr>
              <a:t>cognitive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basis</a:t>
            </a:r>
            <a:r>
              <a:rPr lang="de-DE" sz="1600" dirty="0" smtClean="0">
                <a:solidFill>
                  <a:srgbClr val="00376C"/>
                </a:solidFill>
              </a:rPr>
              <a:t> of </a:t>
            </a:r>
            <a:r>
              <a:rPr lang="de-DE" sz="1600" dirty="0" err="1" smtClean="0">
                <a:solidFill>
                  <a:srgbClr val="00376C"/>
                </a:solidFill>
              </a:rPr>
              <a:t>mathematical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reasoning</a:t>
            </a: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r>
              <a:rPr lang="de-DE" sz="1600" dirty="0" smtClean="0">
                <a:solidFill>
                  <a:srgbClr val="00376C"/>
                </a:solidFill>
              </a:rPr>
              <a:t>Impact of </a:t>
            </a:r>
            <a:r>
              <a:rPr lang="de-DE" sz="1600" dirty="0" err="1" smtClean="0">
                <a:solidFill>
                  <a:srgbClr val="00376C"/>
                </a:solidFill>
              </a:rPr>
              <a:t>the</a:t>
            </a:r>
            <a:r>
              <a:rPr lang="de-DE" sz="1600" dirty="0" smtClean="0">
                <a:solidFill>
                  <a:srgbClr val="00376C"/>
                </a:solidFill>
              </a:rPr>
              <a:t> ‚</a:t>
            </a:r>
            <a:r>
              <a:rPr lang="de-DE" sz="1600" dirty="0" err="1" smtClean="0">
                <a:solidFill>
                  <a:srgbClr val="00376C"/>
                </a:solidFill>
              </a:rPr>
              <a:t>number</a:t>
            </a:r>
            <a:r>
              <a:rPr lang="de-DE" sz="1600" dirty="0" smtClean="0">
                <a:solidFill>
                  <a:srgbClr val="00376C"/>
                </a:solidFill>
              </a:rPr>
              <a:t> sense‘ on </a:t>
            </a:r>
            <a:r>
              <a:rPr lang="de-DE" sz="1600" dirty="0" err="1" smtClean="0">
                <a:solidFill>
                  <a:srgbClr val="00376C"/>
                </a:solidFill>
              </a:rPr>
              <a:t>mathematical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capacities</a:t>
            </a: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r>
              <a:rPr lang="de-DE" sz="1600" dirty="0" smtClean="0">
                <a:solidFill>
                  <a:srgbClr val="00376C"/>
                </a:solidFill>
              </a:rPr>
              <a:t>Link </a:t>
            </a:r>
            <a:r>
              <a:rPr lang="de-DE" sz="1600" dirty="0" err="1" smtClean="0">
                <a:solidFill>
                  <a:srgbClr val="00376C"/>
                </a:solidFill>
              </a:rPr>
              <a:t>between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numbers</a:t>
            </a:r>
            <a:r>
              <a:rPr lang="de-DE" sz="1600" dirty="0" smtClean="0">
                <a:solidFill>
                  <a:srgbClr val="00376C"/>
                </a:solidFill>
              </a:rPr>
              <a:t> and </a:t>
            </a:r>
            <a:r>
              <a:rPr lang="de-DE" sz="1600" dirty="0" err="1" smtClean="0">
                <a:solidFill>
                  <a:srgbClr val="00376C"/>
                </a:solidFill>
              </a:rPr>
              <a:t>space</a:t>
            </a: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r>
              <a:rPr lang="de-DE" sz="1600" dirty="0" smtClean="0">
                <a:solidFill>
                  <a:srgbClr val="00376C"/>
                </a:solidFill>
              </a:rPr>
              <a:t>Development of mental </a:t>
            </a:r>
            <a:r>
              <a:rPr lang="de-DE" sz="1600" dirty="0" err="1" smtClean="0">
                <a:solidFill>
                  <a:srgbClr val="00376C"/>
                </a:solidFill>
              </a:rPr>
              <a:t>magnitude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representatinon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during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childhood</a:t>
            </a:r>
            <a:endParaRPr lang="de-DE" sz="1600" dirty="0" smtClean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endParaRPr lang="de-DE" sz="1600" dirty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r>
              <a:rPr lang="de-DE" sz="1600" dirty="0" err="1" smtClean="0">
                <a:solidFill>
                  <a:srgbClr val="00376C"/>
                </a:solidFill>
              </a:rPr>
              <a:t>Developmental</a:t>
            </a:r>
            <a:r>
              <a:rPr lang="de-DE" sz="1600" dirty="0" smtClean="0">
                <a:solidFill>
                  <a:srgbClr val="00376C"/>
                </a:solidFill>
              </a:rPr>
              <a:t> </a:t>
            </a:r>
            <a:r>
              <a:rPr lang="de-DE" sz="1600" dirty="0" err="1" smtClean="0">
                <a:solidFill>
                  <a:srgbClr val="00376C"/>
                </a:solidFill>
              </a:rPr>
              <a:t>Dyscalculia</a:t>
            </a:r>
            <a:endParaRPr lang="en-US" sz="1200" dirty="0">
              <a:solidFill>
                <a:srgbClr val="00376C"/>
              </a:solidFill>
            </a:endParaRPr>
          </a:p>
          <a:p>
            <a:pPr marL="171450" lvl="1" indent="-171450" defTabSz="1095375">
              <a:buFontTx/>
              <a:buChar char="-"/>
              <a:tabLst>
                <a:tab pos="180975" algn="l"/>
              </a:tabLst>
            </a:pPr>
            <a:endParaRPr lang="en-US" sz="1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271403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170924" y="1291155"/>
            <a:ext cx="2652424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1772381"/>
            <a:ext cx="3852000" cy="4924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Behavioral</a:t>
            </a: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Reaction time &amp; accuracy</a:t>
            </a:r>
            <a:endParaRPr lang="en-US" sz="1600" b="1" dirty="0">
              <a:solidFill>
                <a:srgbClr val="00376C"/>
              </a:solidFill>
            </a:endParaRP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Psychophysics</a:t>
            </a: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Psychometric Measures</a:t>
            </a: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Neural level</a:t>
            </a:r>
            <a:r>
              <a:rPr lang="en-US" b="1" dirty="0">
                <a:solidFill>
                  <a:srgbClr val="00376C"/>
                </a:solidFill>
              </a:rPr>
              <a:t> </a:t>
            </a:r>
            <a:r>
              <a:rPr lang="en-US" b="1" dirty="0" smtClean="0">
                <a:solidFill>
                  <a:srgbClr val="00376C"/>
                </a:solidFill>
              </a:rPr>
              <a:t>(fMRI)</a:t>
            </a:r>
            <a:endParaRPr lang="en-US" b="1" dirty="0">
              <a:solidFill>
                <a:srgbClr val="00376C"/>
              </a:solidFill>
            </a:endParaRP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GLM</a:t>
            </a: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MVPA </a:t>
            </a:r>
            <a:br>
              <a:rPr lang="en-US" sz="1600" b="1" dirty="0" smtClean="0">
                <a:solidFill>
                  <a:srgbClr val="00376C"/>
                </a:solidFill>
              </a:rPr>
            </a:br>
            <a:r>
              <a:rPr lang="en-US" sz="1600" b="1" dirty="0" smtClean="0">
                <a:solidFill>
                  <a:srgbClr val="00376C"/>
                </a:solidFill>
              </a:rPr>
              <a:t>(Decoding)</a:t>
            </a: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Connectivity</a:t>
            </a:r>
          </a:p>
          <a:p>
            <a:pPr marL="285750" lvl="1" indent="-285750">
              <a:buFontTx/>
              <a:buChar char="-"/>
            </a:pPr>
            <a:r>
              <a:rPr lang="en-US" sz="1600" b="1" dirty="0" smtClean="0">
                <a:solidFill>
                  <a:srgbClr val="00376C"/>
                </a:solidFill>
              </a:rPr>
              <a:t>DTI</a:t>
            </a:r>
          </a:p>
          <a:p>
            <a:pPr marL="285750" lvl="1" indent="-285750">
              <a:buFontTx/>
              <a:buChar char="-"/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endParaRPr lang="en-US" b="1" dirty="0" smtClean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endParaRPr lang="en-US" b="1" dirty="0">
              <a:solidFill>
                <a:srgbClr val="00376C"/>
              </a:solidFill>
            </a:endParaRPr>
          </a:p>
          <a:p>
            <a:pPr marL="0" lvl="1" defTabSz="1095375">
              <a:tabLst>
                <a:tab pos="180975" algn="l"/>
              </a:tabLst>
            </a:pPr>
            <a:endParaRPr lang="en-US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61202" y="151"/>
            <a:ext cx="894280" cy="124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054" name="Picture 6" descr="C:\Andre\MANUSKRIPTE\OrderASTrain\submitted2CerebralCortex\Figure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46" y="4493734"/>
            <a:ext cx="1936447" cy="21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4998111" y="5809903"/>
            <a:ext cx="1839635" cy="845245"/>
            <a:chOff x="4982236" y="5809903"/>
            <a:chExt cx="1839635" cy="845245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2236" y="5809903"/>
              <a:ext cx="1073493" cy="845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339" y="5809903"/>
              <a:ext cx="817532" cy="845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ieren 6"/>
          <p:cNvGrpSpPr/>
          <p:nvPr/>
        </p:nvGrpSpPr>
        <p:grpSpPr>
          <a:xfrm>
            <a:off x="5348552" y="2880538"/>
            <a:ext cx="2677858" cy="1089895"/>
            <a:chOff x="5200814" y="2866366"/>
            <a:chExt cx="3213553" cy="13851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104" y="2866366"/>
              <a:ext cx="3012263" cy="1212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 rot="16200000">
              <a:off x="4705427" y="3361753"/>
              <a:ext cx="1212382" cy="2216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" dirty="0" smtClean="0"/>
                <a:t>% larger </a:t>
              </a:r>
              <a:r>
                <a:rPr lang="de-DE" sz="600" dirty="0" err="1" smtClean="0"/>
                <a:t>responses</a:t>
              </a:r>
              <a:endParaRPr lang="de-DE" sz="6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203897" y="4016842"/>
              <a:ext cx="3210470" cy="2346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600" dirty="0" err="1" smtClean="0"/>
                <a:t>Displayed</a:t>
              </a:r>
              <a:r>
                <a:rPr lang="de-DE" sz="600" dirty="0" smtClean="0"/>
                <a:t> numerosity</a:t>
              </a:r>
              <a:endParaRPr lang="de-DE" sz="6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6197151" y="3777752"/>
              <a:ext cx="458443" cy="977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500" dirty="0" smtClean="0">
                  <a:solidFill>
                    <a:srgbClr val="054DC3"/>
                  </a:solidFill>
                </a:rPr>
                <a:t>Standard 32</a:t>
              </a:r>
              <a:endParaRPr lang="de-DE" sz="500" dirty="0">
                <a:solidFill>
                  <a:srgbClr val="054DC3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945877" y="3127669"/>
              <a:ext cx="458443" cy="977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500" dirty="0" smtClean="0">
                  <a:solidFill>
                    <a:srgbClr val="FF0000"/>
                  </a:solidFill>
                </a:rPr>
                <a:t>Standard 16</a:t>
              </a:r>
              <a:endParaRPr lang="de-DE" sz="5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914940" y="3777752"/>
              <a:ext cx="458443" cy="977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500" dirty="0" smtClean="0">
                  <a:solidFill>
                    <a:srgbClr val="054DC3"/>
                  </a:solidFill>
                </a:rPr>
                <a:t>Standard 32</a:t>
              </a:r>
              <a:endParaRPr lang="de-DE" sz="500" dirty="0">
                <a:solidFill>
                  <a:srgbClr val="054DC3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193978" y="3127670"/>
              <a:ext cx="458443" cy="977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500" dirty="0" smtClean="0">
                  <a:solidFill>
                    <a:srgbClr val="FF0000"/>
                  </a:solidFill>
                </a:rPr>
                <a:t>Standard 16</a:t>
              </a:r>
              <a:endParaRPr lang="de-DE" sz="5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16" y="-6169"/>
            <a:ext cx="1238718" cy="12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6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23038"/>
          <a:stretch>
            <a:fillRect/>
          </a:stretch>
        </p:blipFill>
        <p:spPr bwMode="auto">
          <a:xfrm>
            <a:off x="2476500" y="-25400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76863"/>
            <a:ext cx="45418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0"/>
            <a:ext cx="13557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69" name="Rectangle 4"/>
          <p:cNvSpPr>
            <a:spLocks/>
          </p:cNvSpPr>
          <p:nvPr/>
        </p:nvSpPr>
        <p:spPr bwMode="auto">
          <a:xfrm>
            <a:off x="3738563" y="-1588"/>
            <a:ext cx="3949700" cy="124460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2400" b="1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Emmy Noether Group</a:t>
            </a:r>
            <a:endParaRPr lang="en-US" sz="2400" b="1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  <a:p>
            <a:r>
              <a:rPr lang="en-US" sz="2400">
                <a:solidFill>
                  <a:srgbClr val="00376C"/>
                </a:solidFill>
                <a:latin typeface="Calibri" charset="0"/>
                <a:cs typeface="Calibri" charset="0"/>
                <a:sym typeface="Calibri" charset="0"/>
              </a:rPr>
              <a:t>Dr. Martin Rolfs</a:t>
            </a:r>
          </a:p>
          <a:p>
            <a:r>
              <a:rPr lang="en-US" sz="2400" b="1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Active Vision &amp; Cognition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177800" y="1463675"/>
            <a:ext cx="2705100" cy="4064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210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Research Topics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6854825" y="1463675"/>
            <a:ext cx="2082800" cy="4064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r"/>
            <a:r>
              <a:rPr lang="en-US" sz="210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Lab Facilities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 l="2940" t="7825" r="2287" b="6087"/>
          <a:stretch>
            <a:fillRect/>
          </a:stretch>
        </p:blipFill>
        <p:spPr bwMode="auto">
          <a:xfrm>
            <a:off x="57150" y="-12700"/>
            <a:ext cx="1841500" cy="12573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88900" dist="50800" dir="2700000" algn="ctr" rotWithShape="0">
              <a:schemeClr val="bg2">
                <a:alpha val="51999"/>
              </a:schemeClr>
            </a:outerShdw>
          </a:effectLst>
        </p:spPr>
      </p:pic>
      <p:sp>
        <p:nvSpPr>
          <p:cNvPr id="62473" name="Rectangle 8"/>
          <p:cNvSpPr>
            <a:spLocks/>
          </p:cNvSpPr>
          <p:nvPr/>
        </p:nvSpPr>
        <p:spPr bwMode="auto">
          <a:xfrm>
            <a:off x="4851400" y="2000250"/>
            <a:ext cx="4076700" cy="4787900"/>
          </a:xfrm>
          <a:prstGeom prst="rect">
            <a:avLst/>
          </a:prstGeom>
          <a:solidFill>
            <a:srgbClr val="DBE5F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600">
              <a:solidFill>
                <a:srgbClr val="00376C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6153" name="Rectangle 9"/>
          <p:cNvSpPr>
            <a:spLocks/>
          </p:cNvSpPr>
          <p:nvPr/>
        </p:nvSpPr>
        <p:spPr bwMode="auto">
          <a:xfrm>
            <a:off x="177800" y="2006600"/>
            <a:ext cx="4521200" cy="3213100"/>
          </a:xfrm>
          <a:prstGeom prst="rect">
            <a:avLst/>
          </a:prstGeom>
          <a:solidFill>
            <a:srgbClr val="DBE5F2"/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108000" tIns="46800" rIns="108000" bIns="46800"/>
          <a:lstStyle/>
          <a:p>
            <a:pPr algn="l">
              <a:spcBef>
                <a:spcPts val="100"/>
              </a:spcBef>
            </a:pPr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Attentional processes in active vision</a:t>
            </a:r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marL="358775" lvl="1" indent="-358775" algn="l">
              <a:buClr>
                <a:srgbClr val="00376C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376C"/>
                </a:solidFill>
                <a:latin typeface="Calibri" charset="0"/>
                <a:cs typeface="Calibri" charset="0"/>
                <a:sym typeface="Calibri" charset="0"/>
              </a:rPr>
              <a:t>Dynamics of visual attention during unconstrained eye-head gaze shifts</a:t>
            </a:r>
          </a:p>
          <a:p>
            <a:pPr marL="358775" lvl="1" indent="-358775" algn="l">
              <a:buClr>
                <a:srgbClr val="00376C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376C"/>
                </a:solidFill>
                <a:latin typeface="Calibri" charset="0"/>
                <a:cs typeface="Calibri" charset="0"/>
                <a:sym typeface="Calibri" charset="0"/>
              </a:rPr>
              <a:t>Modeling of neural &amp; behavioral data</a:t>
            </a:r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endParaRPr lang="en-US" sz="1400">
              <a:solidFill>
                <a:srgbClr val="00376C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Visuomotor learning and plasticity</a:t>
            </a:r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>
              <a:buClr>
                <a:srgbClr val="00376C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376C"/>
                </a:solidFill>
                <a:latin typeface="Calibri" charset="0"/>
                <a:cs typeface="Calibri" charset="0"/>
                <a:sym typeface="Calibri" charset="0"/>
              </a:rPr>
              <a:t>Control and adaptation of goal-directed movements and their impact on perception</a:t>
            </a: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/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Visual cognition</a:t>
            </a:r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l">
              <a:buClr>
                <a:srgbClr val="00376C"/>
              </a:buClr>
              <a:buSzPct val="100000"/>
              <a:buFont typeface="Arial" charset="0"/>
              <a:buChar char="•"/>
            </a:pPr>
            <a:r>
              <a:rPr lang="en-US" sz="1600">
                <a:solidFill>
                  <a:srgbClr val="00376C"/>
                </a:solidFill>
                <a:latin typeface="Calibri" charset="0"/>
                <a:cs typeface="Calibri" charset="0"/>
                <a:sym typeface="Calibri" charset="0"/>
              </a:rPr>
              <a:t>Foundation of the perception of causality, animacy, and intentionality in visual processing</a:t>
            </a:r>
          </a:p>
        </p:txBody>
      </p:sp>
      <p:grpSp>
        <p:nvGrpSpPr>
          <p:cNvPr id="62475" name="Group 12"/>
          <p:cNvGrpSpPr>
            <a:grpSpLocks/>
          </p:cNvGrpSpPr>
          <p:nvPr/>
        </p:nvGrpSpPr>
        <p:grpSpPr bwMode="auto">
          <a:xfrm>
            <a:off x="5149850" y="2355850"/>
            <a:ext cx="3467100" cy="1882775"/>
            <a:chOff x="0" y="0"/>
            <a:chExt cx="2184" cy="1186"/>
          </a:xfrm>
        </p:grpSpPr>
        <p:pic>
          <p:nvPicPr>
            <p:cNvPr id="62481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" y="1"/>
              <a:ext cx="1193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91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47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4786313"/>
            <a:ext cx="1841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7" name="Rectangle 14"/>
          <p:cNvSpPr>
            <a:spLocks/>
          </p:cNvSpPr>
          <p:nvPr/>
        </p:nvSpPr>
        <p:spPr bwMode="auto">
          <a:xfrm>
            <a:off x="4914900" y="4241800"/>
            <a:ext cx="20383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Ultrafast whole-field</a:t>
            </a:r>
          </a:p>
          <a:p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visual stimulation</a:t>
            </a:r>
          </a:p>
        </p:txBody>
      </p:sp>
      <p:sp>
        <p:nvSpPr>
          <p:cNvPr id="62478" name="Rectangle 15"/>
          <p:cNvSpPr>
            <a:spLocks/>
          </p:cNvSpPr>
          <p:nvPr/>
        </p:nvSpPr>
        <p:spPr bwMode="auto">
          <a:xfrm>
            <a:off x="5113338" y="2000250"/>
            <a:ext cx="34972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000" tIns="46800" rIns="108000" bIns="46800">
            <a:spAutoFit/>
          </a:bodyPr>
          <a:lstStyle/>
          <a:p>
            <a:pPr>
              <a:spcBef>
                <a:spcPts val="100"/>
              </a:spcBef>
            </a:pPr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Combined eye and motion tracking</a:t>
            </a:r>
          </a:p>
        </p:txBody>
      </p:sp>
      <p:sp>
        <p:nvSpPr>
          <p:cNvPr id="62479" name="Rectangle 16"/>
          <p:cNvSpPr>
            <a:spLocks/>
          </p:cNvSpPr>
          <p:nvPr/>
        </p:nvSpPr>
        <p:spPr bwMode="auto">
          <a:xfrm>
            <a:off x="7227888" y="4521200"/>
            <a:ext cx="142398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rgbClr val="00376C"/>
                </a:solidFill>
                <a:latin typeface="Calibri Bold" charset="0"/>
                <a:cs typeface="Calibri Bold" charset="0"/>
                <a:sym typeface="Calibri Bold" charset="0"/>
              </a:rPr>
              <a:t>Psychophysics</a:t>
            </a:r>
          </a:p>
        </p:txBody>
      </p:sp>
      <p:pic>
        <p:nvPicPr>
          <p:cNvPr id="62480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r="12187" b="11751"/>
          <a:stretch>
            <a:fillRect/>
          </a:stretch>
        </p:blipFill>
        <p:spPr bwMode="auto">
          <a:xfrm>
            <a:off x="6997700" y="4887913"/>
            <a:ext cx="18415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0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68538" y="6350"/>
            <a:ext cx="5062537" cy="11430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de-DE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cs typeface="+mj-cs"/>
              </a:rPr>
              <a:t>Bereich Psychometrie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46138" y="5795963"/>
            <a:ext cx="16795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8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Methodenlehre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81088" y="2987675"/>
            <a:ext cx="11922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18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Diagnostik</a:t>
            </a:r>
          </a:p>
        </p:txBody>
      </p:sp>
      <p:pic>
        <p:nvPicPr>
          <p:cNvPr id="1536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56050"/>
            <a:ext cx="18669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64163" y="1358900"/>
            <a:ext cx="2398712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de-DE" sz="2200" b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cs typeface="+mn-cs"/>
              </a:rPr>
              <a:t>Forschungsthemen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16413" y="1916113"/>
            <a:ext cx="4432300" cy="4867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de-DE" sz="1800" b="1" dirty="0" smtClean="0">
                <a:latin typeface="Calibri" charset="0"/>
                <a:cs typeface="+mn-cs"/>
              </a:rPr>
              <a:t>Simulationsstudien 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lang="de-DE" sz="1800" dirty="0" smtClean="0">
                <a:latin typeface="Calibri" charset="0"/>
                <a:cs typeface="+mn-cs"/>
              </a:rPr>
              <a:t>Evaluation von statistischen Verfahren (z.B. </a:t>
            </a:r>
            <a:r>
              <a:rPr lang="de-DE" sz="1800" dirty="0" err="1" smtClean="0">
                <a:latin typeface="Calibri" charset="0"/>
                <a:cs typeface="+mn-cs"/>
              </a:rPr>
              <a:t>Mehrebenenanalyse</a:t>
            </a:r>
            <a:r>
              <a:rPr lang="de-DE" sz="1800" dirty="0" smtClean="0">
                <a:latin typeface="Calibri" charset="0"/>
                <a:cs typeface="+mn-cs"/>
              </a:rPr>
              <a:t>, Faktorenmodelle)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lang="de-DE" sz="1800" b="1" dirty="0" smtClean="0">
                <a:latin typeface="Calibri" charset="0"/>
                <a:cs typeface="+mn-cs"/>
              </a:rPr>
              <a:t>Methodik von Schulleistungsstudien</a:t>
            </a:r>
            <a:r>
              <a:rPr lang="de-DE" sz="1800" dirty="0" smtClean="0">
                <a:latin typeface="Calibri" charset="0"/>
                <a:cs typeface="+mn-cs"/>
              </a:rPr>
              <a:t> Modellierung von Schülerkompetenzen, Behandlung fehlender Werte, Erfassung von Lernumwelten 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lang="de-DE" sz="1800" b="1" dirty="0" smtClean="0">
                <a:latin typeface="Calibri" charset="0"/>
                <a:cs typeface="+mn-cs"/>
              </a:rPr>
              <a:t>Methodik von Persönlichkeitsstudien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de-DE" sz="1800" dirty="0" smtClean="0">
                <a:latin typeface="Calibri" charset="0"/>
                <a:cs typeface="+mn-cs"/>
              </a:rPr>
              <a:t>Modellierung von Persönlichkeitseigenschaften, Wachstumsmodelle, Einfluss absichtlicher Verfälschung, Modellieren des Umwelteinflusses</a:t>
            </a:r>
            <a:endParaRPr lang="de-DE" sz="1800" b="1" dirty="0" smtClean="0">
              <a:latin typeface="Calibri" charset="0"/>
              <a:cs typeface="+mn-cs"/>
            </a:endParaRPr>
          </a:p>
        </p:txBody>
      </p:sp>
      <p:pic>
        <p:nvPicPr>
          <p:cNvPr id="15367" name="Bild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18732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2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Psychological </a:t>
            </a: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Diagnostics</a:t>
            </a:r>
            <a:endParaRPr lang="de-DE" sz="800" dirty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>
                <a:solidFill>
                  <a:srgbClr val="00376C"/>
                </a:solidFill>
              </a:rPr>
              <a:t>Prof. Matthias Ziegler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289" y="2006997"/>
            <a:ext cx="4278295" cy="4744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no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>
                <a:solidFill>
                  <a:srgbClr val="00376C"/>
                </a:solidFill>
              </a:rPr>
              <a:t>Abilities and Personality Traits in </a:t>
            </a:r>
            <a:r>
              <a:rPr lang="en-US" b="1" dirty="0" smtClean="0">
                <a:solidFill>
                  <a:srgbClr val="00376C"/>
                </a:solidFill>
              </a:rPr>
              <a:t>Learning across the lifespan</a:t>
            </a:r>
            <a:endParaRPr lang="en-US" b="1" dirty="0">
              <a:solidFill>
                <a:srgbClr val="00376C"/>
              </a:solidFill>
            </a:endParaRP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Impact of fluid intelligence and Big 5 traits on learning and performance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Interaction effects between these human characteristics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Openness to experience as important influence variable</a:t>
            </a:r>
          </a:p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Faking </a:t>
            </a:r>
            <a:r>
              <a:rPr lang="en-US" b="1" dirty="0">
                <a:solidFill>
                  <a:srgbClr val="00376C"/>
                </a:solidFill>
              </a:rPr>
              <a:t>in Personality Assessment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err="1">
                <a:solidFill>
                  <a:srgbClr val="00376C"/>
                </a:solidFill>
              </a:rPr>
              <a:t>Modelling</a:t>
            </a:r>
            <a:r>
              <a:rPr lang="en-US" sz="1600" dirty="0">
                <a:solidFill>
                  <a:srgbClr val="00376C"/>
                </a:solidFill>
              </a:rPr>
              <a:t> the faking process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err="1">
                <a:solidFill>
                  <a:srgbClr val="00376C"/>
                </a:solidFill>
              </a:rPr>
              <a:t>Modelling</a:t>
            </a:r>
            <a:r>
              <a:rPr lang="en-US" sz="1600" dirty="0">
                <a:solidFill>
                  <a:srgbClr val="00376C"/>
                </a:solidFill>
              </a:rPr>
              <a:t> faking impact</a:t>
            </a:r>
            <a:endParaRPr lang="en-US" sz="1200" dirty="0">
              <a:solidFill>
                <a:srgbClr val="00376C"/>
              </a:solidFill>
            </a:endParaRPr>
          </a:p>
          <a:p>
            <a:pPr lvl="0" defTabSz="1095375">
              <a:tabLst>
                <a:tab pos="180975" algn="l"/>
              </a:tabLst>
            </a:pPr>
            <a:r>
              <a:rPr lang="en-US" b="1" dirty="0">
                <a:solidFill>
                  <a:srgbClr val="00376C"/>
                </a:solidFill>
              </a:rPr>
              <a:t>Person x Environment </a:t>
            </a:r>
            <a:r>
              <a:rPr lang="en-US" b="1" dirty="0" smtClean="0">
                <a:solidFill>
                  <a:srgbClr val="00376C"/>
                </a:solidFill>
              </a:rPr>
              <a:t>Interaction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Measuring situational characteristics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Modeling the interaction between situation perception and personality</a:t>
            </a:r>
          </a:p>
          <a:p>
            <a:pPr lvl="0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Test </a:t>
            </a:r>
            <a:r>
              <a:rPr lang="en-US" b="1" dirty="0">
                <a:solidFill>
                  <a:srgbClr val="00376C"/>
                </a:solidFill>
              </a:rPr>
              <a:t>development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err="1">
                <a:solidFill>
                  <a:srgbClr val="00376C"/>
                </a:solidFill>
              </a:rPr>
              <a:t>Generalizability</a:t>
            </a:r>
            <a:r>
              <a:rPr lang="en-US" sz="1600" dirty="0">
                <a:solidFill>
                  <a:srgbClr val="00376C"/>
                </a:solidFill>
              </a:rPr>
              <a:t> theory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Test length</a:t>
            </a: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7210419" y="1464370"/>
            <a:ext cx="162308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2011620"/>
            <a:ext cx="3809399" cy="4739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>
                <a:solidFill>
                  <a:srgbClr val="00376C"/>
                </a:solidFill>
              </a:rPr>
              <a:t>Computer based psychometric testing</a:t>
            </a: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Test library</a:t>
            </a: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600" b="1" dirty="0">
              <a:solidFill>
                <a:srgbClr val="00376C"/>
              </a:solidFill>
            </a:endParaRP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Experience sampling</a:t>
            </a:r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2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94127" y="0"/>
            <a:ext cx="1926119" cy="1242151"/>
          </a:xfrm>
          <a:prstGeom prst="rect">
            <a:avLst/>
          </a:prstGeom>
          <a:effectLst/>
        </p:spPr>
      </p:pic>
      <p:sp>
        <p:nvSpPr>
          <p:cNvPr id="14" name="Textfeld 13"/>
          <p:cNvSpPr txBox="1"/>
          <p:nvPr/>
        </p:nvSpPr>
        <p:spPr>
          <a:xfrm>
            <a:off x="2233791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6" name="Picture 141" descr="PC03067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32341" y="3443497"/>
            <a:ext cx="1685982" cy="1264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142" descr="PC03068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77465" y="2371115"/>
            <a:ext cx="1183358" cy="887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774" y="5067609"/>
            <a:ext cx="1758420" cy="109591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319" y="5525057"/>
            <a:ext cx="1492533" cy="988803"/>
          </a:xfrm>
          <a:prstGeom prst="rect">
            <a:avLst/>
          </a:prstGeom>
        </p:spPr>
      </p:pic>
      <p:pic>
        <p:nvPicPr>
          <p:cNvPr id="7" name="Bild 6" descr="_MG_112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13" y="-1"/>
            <a:ext cx="1877872" cy="125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361608" y="0"/>
            <a:ext cx="3306534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Psychological Research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Oliver Lüdtke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2364" y="2080148"/>
            <a:ext cx="5186411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Estimation and interpretation of contextual </a:t>
            </a:r>
            <a:r>
              <a:rPr lang="en-US" sz="1600" dirty="0">
                <a:solidFill>
                  <a:srgbClr val="00376C"/>
                </a:solidFill>
              </a:rPr>
              <a:t>effects </a:t>
            </a:r>
            <a:r>
              <a:rPr lang="en-US" sz="1600" dirty="0" smtClean="0">
                <a:solidFill>
                  <a:srgbClr val="00376C"/>
                </a:solidFill>
              </a:rPr>
              <a:t>in multilevel models </a:t>
            </a:r>
            <a:r>
              <a:rPr lang="en-US" sz="1200" dirty="0" smtClean="0">
                <a:solidFill>
                  <a:srgbClr val="00376C"/>
                </a:solidFill>
              </a:rPr>
              <a:t>(Funding</a:t>
            </a:r>
            <a:r>
              <a:rPr lang="en-US" sz="1200" dirty="0">
                <a:solidFill>
                  <a:srgbClr val="00376C"/>
                </a:solidFill>
              </a:rPr>
              <a:t>: DFG</a:t>
            </a:r>
            <a:r>
              <a:rPr lang="en-US" sz="1200" dirty="0" smtClean="0">
                <a:solidFill>
                  <a:srgbClr val="00376C"/>
                </a:solidFill>
              </a:rPr>
              <a:t>)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Application of Bayesian techniques (e.g. Social Relations Model)</a:t>
            </a:r>
            <a:endParaRPr lang="en-US" sz="1400" dirty="0">
              <a:solidFill>
                <a:srgbClr val="00376C"/>
              </a:solidFill>
            </a:endParaRPr>
          </a:p>
          <a:p>
            <a:pPr lvl="1" defTabSz="1095375">
              <a:tabLst>
                <a:tab pos="180975" algn="l"/>
              </a:tabLst>
            </a:pPr>
            <a:endParaRPr lang="en-US" sz="1600" dirty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51329" y="1537520"/>
            <a:ext cx="5423646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Multilevel Modeling in Psychological Research 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385797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65" y="-3642"/>
            <a:ext cx="1588038" cy="1248156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18464" y="4361213"/>
            <a:ext cx="5186411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endParaRPr lang="en-US" sz="1200" dirty="0" smtClean="0">
              <a:solidFill>
                <a:srgbClr val="00376C"/>
              </a:solidFill>
            </a:endParaRP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Assessment of student achievement 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Missing </a:t>
            </a:r>
            <a:r>
              <a:rPr lang="en-US" sz="1600" dirty="0" smtClean="0">
                <a:solidFill>
                  <a:srgbClr val="00376C"/>
                </a:solidFill>
              </a:rPr>
              <a:t>data </a:t>
            </a:r>
            <a:r>
              <a:rPr lang="en-US" sz="1600" dirty="0">
                <a:solidFill>
                  <a:srgbClr val="00376C"/>
                </a:solidFill>
              </a:rPr>
              <a:t>a</a:t>
            </a:r>
            <a:r>
              <a:rPr lang="en-US" sz="1600" dirty="0" smtClean="0">
                <a:solidFill>
                  <a:srgbClr val="00376C"/>
                </a:solidFill>
              </a:rPr>
              <a:t>nalysis (e.g., Multiple Imputation)</a:t>
            </a:r>
            <a:endParaRPr lang="en-US" sz="1600" dirty="0">
              <a:solidFill>
                <a:srgbClr val="00376C"/>
              </a:solidFill>
            </a:endParaRP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Estimation of causal effects with non-experimental data (e.g., Propensity Score Matching)</a:t>
            </a:r>
            <a:endParaRPr lang="en-US" sz="1600" dirty="0">
              <a:solidFill>
                <a:srgbClr val="00376C"/>
              </a:solidFill>
            </a:endParaRPr>
          </a:p>
          <a:p>
            <a:pPr lvl="1" defTabSz="1095375">
              <a:tabLst>
                <a:tab pos="180975" algn="l"/>
              </a:tabLst>
            </a:pPr>
            <a:endParaRPr lang="en-US" sz="1600" dirty="0">
              <a:solidFill>
                <a:srgbClr val="00376C"/>
              </a:solidFill>
            </a:endParaRPr>
          </a:p>
        </p:txBody>
      </p:sp>
      <p:sp>
        <p:nvSpPr>
          <p:cNvPr id="19" name="Titel 3"/>
          <p:cNvSpPr>
            <a:spLocks/>
          </p:cNvSpPr>
          <p:nvPr/>
        </p:nvSpPr>
        <p:spPr bwMode="auto">
          <a:xfrm>
            <a:off x="159839" y="3818585"/>
            <a:ext cx="5423646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Methodology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Large-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Scale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Assessments 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4" name="Picture 1028" descr="C:\Vorträge\studiende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13" y="4213900"/>
            <a:ext cx="3152775" cy="23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38" y="6060062"/>
            <a:ext cx="898355" cy="5500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" t="16267" r="43901" b="34133"/>
          <a:stretch/>
        </p:blipFill>
        <p:spPr>
          <a:xfrm>
            <a:off x="5632561" y="1499620"/>
            <a:ext cx="3213202" cy="23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9423" y="4170394"/>
            <a:ext cx="136973" cy="1425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3"/>
          <p:cNvSpPr>
            <a:spLocks/>
          </p:cNvSpPr>
          <p:nvPr/>
        </p:nvSpPr>
        <p:spPr bwMode="auto">
          <a:xfrm>
            <a:off x="5180091" y="922564"/>
            <a:ext cx="2076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en-US" sz="21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Methods</a:t>
            </a:r>
            <a:endParaRPr lang="en-US" sz="2100" b="1" dirty="0">
              <a:solidFill>
                <a:srgbClr val="00376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5" name="Titel 3"/>
          <p:cNvSpPr>
            <a:spLocks/>
          </p:cNvSpPr>
          <p:nvPr/>
        </p:nvSpPr>
        <p:spPr bwMode="auto">
          <a:xfrm>
            <a:off x="-324544" y="5530684"/>
            <a:ext cx="327315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Engineering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endParaRPr lang="en-US" sz="2000" b="1" dirty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feld 10"/>
          <p:cNvSpPr txBox="1"/>
          <p:nvPr/>
        </p:nvSpPr>
        <p:spPr>
          <a:xfrm>
            <a:off x="2091944" y="-10392"/>
            <a:ext cx="574628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Work- Engineering- and </a:t>
            </a:r>
            <a:r>
              <a:rPr lang="en-US" sz="24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Organisational</a:t>
            </a:r>
            <a:r>
              <a:rPr lang="en-US" sz="24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Psychology</a:t>
            </a:r>
          </a:p>
        </p:txBody>
      </p:sp>
      <p:sp>
        <p:nvSpPr>
          <p:cNvPr id="17" name="Titel 3"/>
          <p:cNvSpPr>
            <a:spLocks/>
          </p:cNvSpPr>
          <p:nvPr/>
        </p:nvSpPr>
        <p:spPr bwMode="auto">
          <a:xfrm>
            <a:off x="-31001" y="2494637"/>
            <a:ext cx="23707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Work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endParaRPr lang="en-US" sz="2000" b="1" dirty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19" descr="DSCN02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67" y="2494637"/>
            <a:ext cx="1660945" cy="12457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75656" y="3718773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Social &amp; Organizational</a:t>
            </a:r>
          </a:p>
          <a:p>
            <a:pPr algn="ctr" eaLnBrk="0" hangingPunct="0">
              <a:spcBef>
                <a:spcPct val="0"/>
              </a:spcBef>
            </a:pPr>
            <a:r>
              <a:rPr lang="en-US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 </a:t>
            </a:r>
            <a:endParaRPr lang="en-US" b="1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" name="Grafik 11" descr="portrait 421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1546" y="1252486"/>
            <a:ext cx="1857421" cy="1242151"/>
          </a:xfrm>
          <a:prstGeom prst="rect">
            <a:avLst/>
          </a:prstGeom>
        </p:spPr>
      </p:pic>
      <p:pic>
        <p:nvPicPr>
          <p:cNvPr id="29" name="Bild 1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3633" y="4265712"/>
            <a:ext cx="1926119" cy="1242151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5694835" y="26428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4319464" y="1505402"/>
            <a:ext cx="3956932" cy="5262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lvl="0"/>
            <a:r>
              <a:rPr lang="de-DE" b="1" dirty="0" smtClean="0"/>
              <a:t>Field Studies</a:t>
            </a:r>
          </a:p>
          <a:p>
            <a:pPr marL="285750" lvl="0" indent="-285750">
              <a:buFont typeface="Arial"/>
              <a:buChar char="•"/>
            </a:pPr>
            <a:r>
              <a:rPr lang="de-DE" dirty="0" smtClean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 smtClean="0"/>
              <a:t>setting</a:t>
            </a:r>
            <a:endParaRPr lang="de-DE" dirty="0" smtClean="0"/>
          </a:p>
          <a:p>
            <a:pPr marL="285750" lvl="0" indent="-285750">
              <a:buFont typeface="Arial"/>
              <a:buChar char="•"/>
            </a:pPr>
            <a:r>
              <a:rPr lang="de-DE" dirty="0" smtClean="0"/>
              <a:t>Experience </a:t>
            </a:r>
            <a:r>
              <a:rPr lang="de-DE" dirty="0" err="1"/>
              <a:t>sampling</a:t>
            </a:r>
            <a:r>
              <a:rPr lang="de-DE" dirty="0"/>
              <a:t> </a:t>
            </a:r>
            <a:r>
              <a:rPr lang="de-DE" dirty="0" err="1"/>
              <a:t>methodology</a:t>
            </a:r>
            <a:r>
              <a:rPr lang="de-DE" dirty="0"/>
              <a:t>/ </a:t>
            </a:r>
            <a:r>
              <a:rPr lang="de-DE" dirty="0" err="1"/>
              <a:t>diary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</a:t>
            </a:r>
            <a:endParaRPr lang="de-DE" dirty="0" smtClean="0"/>
          </a:p>
          <a:p>
            <a:pPr marL="285750" lvl="0" indent="-285750">
              <a:buFont typeface="Arial"/>
              <a:buChar char="•"/>
            </a:pPr>
            <a:r>
              <a:rPr lang="de-DE" dirty="0" smtClean="0"/>
              <a:t>longitudinal </a:t>
            </a:r>
            <a:r>
              <a:rPr lang="de-DE" dirty="0" err="1"/>
              <a:t>designs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investigating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term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r>
              <a:rPr lang="de-DE" dirty="0"/>
              <a:t> on well-</a:t>
            </a:r>
            <a:r>
              <a:rPr lang="de-DE" dirty="0" err="1" smtClean="0"/>
              <a:t>being</a:t>
            </a:r>
            <a:endParaRPr lang="de-DE" dirty="0" smtClean="0"/>
          </a:p>
          <a:p>
            <a:pPr lvl="0"/>
            <a:endParaRPr lang="en-GB" b="1" dirty="0" smtClean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r>
              <a:rPr lang="en-US" b="1" dirty="0" smtClean="0">
                <a:solidFill>
                  <a:srgbClr val="00376C"/>
                </a:solidFill>
              </a:rPr>
              <a:t>Psychophysiology</a:t>
            </a:r>
          </a:p>
          <a:p>
            <a:pPr marL="0" lvl="1" defTabSz="914400">
              <a:defRPr/>
            </a:pPr>
            <a:r>
              <a:rPr lang="en-US" dirty="0">
                <a:solidFill>
                  <a:srgbClr val="00376C"/>
                </a:solidFill>
              </a:rPr>
              <a:t>H</a:t>
            </a:r>
            <a:r>
              <a:rPr lang="en-US" dirty="0" smtClean="0">
                <a:solidFill>
                  <a:srgbClr val="00376C"/>
                </a:solidFill>
              </a:rPr>
              <a:t>eart rate, SCR, EMG, Cortisol</a:t>
            </a:r>
          </a:p>
          <a:p>
            <a:pPr marL="0" lvl="1" defTabSz="914400">
              <a:defRPr/>
            </a:pPr>
            <a:endParaRPr lang="en-US" b="1" dirty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r>
              <a:rPr lang="en-US" b="1" dirty="0" smtClean="0">
                <a:solidFill>
                  <a:srgbClr val="00376C"/>
                </a:solidFill>
              </a:rPr>
              <a:t>Simulations</a:t>
            </a:r>
          </a:p>
          <a:p>
            <a:pPr marL="0" lvl="1" defTabSz="914400">
              <a:defRPr/>
            </a:pPr>
            <a:endParaRPr lang="en-US" dirty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endParaRPr lang="en-US" dirty="0" smtClean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endParaRPr lang="en-US" dirty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endParaRPr lang="en-US" dirty="0" smtClean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endParaRPr lang="en-US" dirty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endParaRPr lang="en-US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GB" b="1" dirty="0" smtClean="0">
              <a:solidFill>
                <a:srgbClr val="00376C"/>
              </a:solidFill>
            </a:endParaRPr>
          </a:p>
        </p:txBody>
      </p:sp>
      <p:pic>
        <p:nvPicPr>
          <p:cNvPr id="33" name="Bild 25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19838" y="4917664"/>
            <a:ext cx="2969288" cy="1870651"/>
          </a:xfrm>
          <a:prstGeom prst="rect">
            <a:avLst/>
          </a:prstGeom>
        </p:spPr>
      </p:pic>
      <p:sp>
        <p:nvSpPr>
          <p:cNvPr id="34" name="Textfeld 26"/>
          <p:cNvSpPr txBox="1"/>
          <p:nvPr/>
        </p:nvSpPr>
        <p:spPr>
          <a:xfrm>
            <a:off x="5947000" y="5021993"/>
            <a:ext cx="153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1600" dirty="0" smtClean="0">
                <a:solidFill>
                  <a:srgbClr val="00376C"/>
                </a:solidFill>
              </a:rPr>
              <a:t>Socially Augmented </a:t>
            </a:r>
            <a:r>
              <a:rPr lang="en-US" sz="1600" dirty="0" err="1" smtClean="0">
                <a:solidFill>
                  <a:srgbClr val="00376C"/>
                </a:solidFill>
              </a:rPr>
              <a:t>Microworld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01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endParaRPr lang="de-DE" sz="21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Work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endParaRPr lang="de-DE" sz="21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Annekatrin Hoppe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289" y="2006997"/>
            <a:ext cx="4278295" cy="427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Occupational Health Psychology (OHP)</a:t>
            </a:r>
          </a:p>
          <a:p>
            <a:pPr defTabSz="1095375">
              <a:tabLst>
                <a:tab pos="180975" algn="l"/>
              </a:tabLst>
            </a:pPr>
            <a:endParaRPr lang="en-US" b="1" dirty="0" smtClean="0">
              <a:solidFill>
                <a:srgbClr val="00376C"/>
              </a:solidFill>
            </a:endParaRP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Stressors- resources- strain relationships in the work setting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Occupational safety and health interventions/ Worksite health promotion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Work analysis and work design</a:t>
            </a:r>
          </a:p>
          <a:p>
            <a:pPr defTabSz="1095375">
              <a:tabLst>
                <a:tab pos="180975" algn="l"/>
              </a:tabLst>
            </a:pPr>
            <a:endParaRPr lang="en-US" sz="1400" dirty="0" smtClean="0">
              <a:solidFill>
                <a:srgbClr val="00376C"/>
              </a:solidFill>
            </a:endParaRPr>
          </a:p>
          <a:p>
            <a:pPr lvl="0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Immigrant and low wage workers</a:t>
            </a:r>
          </a:p>
          <a:p>
            <a:pPr lvl="0" defTabSz="1095375">
              <a:tabLst>
                <a:tab pos="180975" algn="l"/>
              </a:tabLst>
            </a:pPr>
            <a:endParaRPr lang="en-US" b="1" dirty="0" smtClean="0">
              <a:solidFill>
                <a:srgbClr val="00376C"/>
              </a:solidFill>
            </a:endParaRP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Psychosocial  working conditions and health low wage workers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Ethnic health disparities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Cultural diversity in teams 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endParaRPr lang="en-US" sz="1600" dirty="0" smtClean="0">
              <a:solidFill>
                <a:srgbClr val="00376C"/>
              </a:solidFill>
            </a:endParaRP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endParaRPr lang="en-US" sz="1600" dirty="0" smtClean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6871855" y="1464370"/>
            <a:ext cx="19616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Current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Projects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67155" y="2006997"/>
            <a:ext cx="3809399" cy="4308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Looking at the bright side of work: </a:t>
            </a:r>
            <a:br>
              <a:rPr lang="en-US" b="1" dirty="0" smtClean="0">
                <a:solidFill>
                  <a:srgbClr val="00376C"/>
                </a:solidFill>
              </a:rPr>
            </a:br>
            <a:r>
              <a:rPr lang="en-US" b="1" dirty="0" smtClean="0">
                <a:solidFill>
                  <a:srgbClr val="00376C"/>
                </a:solidFill>
              </a:rPr>
              <a:t>A diary study</a:t>
            </a:r>
          </a:p>
          <a:p>
            <a:pPr marL="0" lvl="1"/>
            <a:r>
              <a:rPr lang="en-US" sz="1600" b="1" dirty="0" smtClean="0">
                <a:solidFill>
                  <a:srgbClr val="00376C"/>
                </a:solidFill>
              </a:rPr>
              <a:t>Day level resource-oriented interventions  to improve personal resources, work engagement </a:t>
            </a:r>
            <a:r>
              <a:rPr lang="en-US" sz="1600" b="1" dirty="0">
                <a:solidFill>
                  <a:srgbClr val="00376C"/>
                </a:solidFill>
              </a:rPr>
              <a:t>and </a:t>
            </a:r>
            <a:r>
              <a:rPr lang="en-US" sz="1600" b="1" dirty="0" smtClean="0">
                <a:solidFill>
                  <a:srgbClr val="00376C"/>
                </a:solidFill>
              </a:rPr>
              <a:t>well-being </a:t>
            </a:r>
          </a:p>
          <a:p>
            <a:pPr marL="0" lvl="1"/>
            <a:endParaRPr lang="en-US" sz="1200" dirty="0" smtClean="0">
              <a:solidFill>
                <a:srgbClr val="00376C"/>
              </a:solidFill>
            </a:endParaRPr>
          </a:p>
          <a:p>
            <a:pPr marL="0" lvl="1"/>
            <a:r>
              <a:rPr lang="en-US" sz="1200" dirty="0" smtClean="0">
                <a:solidFill>
                  <a:srgbClr val="00376C"/>
                </a:solidFill>
              </a:rPr>
              <a:t>(Project partners: A. Michel, </a:t>
            </a:r>
            <a:r>
              <a:rPr lang="en-US" sz="1200" dirty="0" err="1" smtClean="0">
                <a:solidFill>
                  <a:srgbClr val="00376C"/>
                </a:solidFill>
              </a:rPr>
              <a:t>Universität</a:t>
            </a:r>
            <a:r>
              <a:rPr lang="en-US" sz="1200" dirty="0" smtClean="0">
                <a:solidFill>
                  <a:srgbClr val="00376C"/>
                </a:solidFill>
              </a:rPr>
              <a:t> Heidelberg, D. O’Shea, Limerick University/ Ireland, G. Gonzalez, Guelph University/Canada , A. </a:t>
            </a:r>
            <a:r>
              <a:rPr lang="en-US" sz="1200" dirty="0" err="1" smtClean="0">
                <a:solidFill>
                  <a:srgbClr val="00376C"/>
                </a:solidFill>
              </a:rPr>
              <a:t>Steidle</a:t>
            </a:r>
            <a:r>
              <a:rPr lang="en-US" sz="1200" dirty="0" smtClean="0">
                <a:solidFill>
                  <a:srgbClr val="00376C"/>
                </a:solidFill>
              </a:rPr>
              <a:t>, </a:t>
            </a:r>
            <a:r>
              <a:rPr lang="en-US" sz="1200" dirty="0" err="1" smtClean="0">
                <a:solidFill>
                  <a:srgbClr val="00376C"/>
                </a:solidFill>
              </a:rPr>
              <a:t>Universität</a:t>
            </a:r>
            <a:r>
              <a:rPr lang="en-US" sz="1200" dirty="0" smtClean="0">
                <a:solidFill>
                  <a:srgbClr val="00376C"/>
                </a:solidFill>
              </a:rPr>
              <a:t> </a:t>
            </a:r>
            <a:r>
              <a:rPr lang="en-US" sz="1200" dirty="0" err="1" smtClean="0">
                <a:solidFill>
                  <a:srgbClr val="00376C"/>
                </a:solidFill>
              </a:rPr>
              <a:t>Hohenheim</a:t>
            </a:r>
            <a:r>
              <a:rPr lang="en-US" sz="1200" dirty="0" smtClean="0">
                <a:solidFill>
                  <a:srgbClr val="00376C"/>
                </a:solidFill>
              </a:rPr>
              <a:t>)</a:t>
            </a:r>
          </a:p>
          <a:p>
            <a:pPr marL="0" lvl="1"/>
            <a:endParaRPr lang="de-DE" sz="1200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Labor migration of Spanish professionals to Germany</a:t>
            </a:r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200" dirty="0" smtClean="0">
              <a:solidFill>
                <a:srgbClr val="00376C"/>
              </a:solidFill>
            </a:endParaRPr>
          </a:p>
          <a:p>
            <a:pPr marL="0" lvl="1"/>
            <a:r>
              <a:rPr lang="en-US" sz="1200" dirty="0" smtClean="0">
                <a:solidFill>
                  <a:srgbClr val="00376C"/>
                </a:solidFill>
              </a:rPr>
              <a:t>(Project </a:t>
            </a:r>
            <a:r>
              <a:rPr lang="en-US" sz="1200" dirty="0">
                <a:solidFill>
                  <a:srgbClr val="00376C"/>
                </a:solidFill>
              </a:rPr>
              <a:t>partners:  K. </a:t>
            </a:r>
            <a:r>
              <a:rPr lang="en-US" sz="1200" dirty="0" err="1">
                <a:solidFill>
                  <a:srgbClr val="00376C"/>
                </a:solidFill>
              </a:rPr>
              <a:t>Fujishiro</a:t>
            </a:r>
            <a:r>
              <a:rPr lang="en-US" sz="1200" dirty="0">
                <a:solidFill>
                  <a:srgbClr val="00376C"/>
                </a:solidFill>
              </a:rPr>
              <a:t>, </a:t>
            </a:r>
            <a:r>
              <a:rPr lang="en-US" sz="1200" dirty="0" smtClean="0">
                <a:solidFill>
                  <a:srgbClr val="00376C"/>
                </a:solidFill>
              </a:rPr>
              <a:t>National Institute for Occupational Health, USA)</a:t>
            </a:r>
            <a:endParaRPr lang="en-US" sz="1200" dirty="0">
              <a:solidFill>
                <a:srgbClr val="00376C"/>
              </a:solidFill>
            </a:endParaRPr>
          </a:p>
          <a:p>
            <a:pPr marL="0" lvl="1"/>
            <a:endParaRPr lang="de-DE" sz="800" b="1" dirty="0" smtClean="0">
              <a:solidFill>
                <a:srgbClr val="00376C"/>
              </a:solidFill>
            </a:endParaRPr>
          </a:p>
          <a:p>
            <a:pPr marL="0" lvl="1"/>
            <a:endParaRPr lang="de-DE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33791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2" name="Grafik 11" descr="portrait 42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49147" y="28222"/>
            <a:ext cx="1857421" cy="12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endParaRPr lang="de-DE" sz="10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History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the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 eaLnBrk="0" hangingPunct="0">
              <a:spcBef>
                <a:spcPct val="0"/>
              </a:spcBef>
            </a:pPr>
            <a:endParaRPr lang="de-DE" sz="10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Institute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0017" y="1967700"/>
            <a:ext cx="4278295" cy="48406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no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Memory, Perception (Herrmann Ebbinghaus)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Tone Psychology, Methodology, Applied Psychology (Carl </a:t>
            </a:r>
            <a:r>
              <a:rPr lang="en-US" sz="1600" b="1" dirty="0" err="1" smtClean="0">
                <a:solidFill>
                  <a:srgbClr val="00376C"/>
                </a:solidFill>
              </a:rPr>
              <a:t>Stumpf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Gestalt Psychology  (Wolfgang </a:t>
            </a:r>
            <a:r>
              <a:rPr lang="en-US" sz="1600" b="1" dirty="0" err="1" smtClean="0">
                <a:solidFill>
                  <a:srgbClr val="00376C"/>
                </a:solidFill>
              </a:rPr>
              <a:t>Köhler</a:t>
            </a:r>
            <a:r>
              <a:rPr lang="en-US" sz="1600" b="1" dirty="0" smtClean="0">
                <a:solidFill>
                  <a:srgbClr val="00376C"/>
                </a:solidFill>
              </a:rPr>
              <a:t>,</a:t>
            </a: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		              Max Wertheimer)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Topological and Developmental         Psychology (Kurt </a:t>
            </a:r>
            <a:r>
              <a:rPr lang="en-US" sz="1600" b="1" dirty="0" err="1" smtClean="0">
                <a:solidFill>
                  <a:srgbClr val="00376C"/>
                </a:solidFill>
              </a:rPr>
              <a:t>Lewin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Pedagogical Psychology and Typology (</a:t>
            </a:r>
            <a:r>
              <a:rPr lang="en-US" sz="1600" b="1" dirty="0" err="1" smtClean="0">
                <a:solidFill>
                  <a:srgbClr val="00376C"/>
                </a:solidFill>
              </a:rPr>
              <a:t>Kroh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Gestalt Psychology, Personality Psychology and Twin Studies (Gottschaldt)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Cognitive, Mathematical Psychology, Psychophysics, Evolutionary Psychology (</a:t>
            </a:r>
            <a:r>
              <a:rPr lang="en-US" sz="1600" b="1" dirty="0" err="1" smtClean="0">
                <a:solidFill>
                  <a:srgbClr val="00376C"/>
                </a:solidFill>
              </a:rPr>
              <a:t>Klix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today: 	interdisciplinary experimental 		and empirical psychology</a:t>
            </a:r>
          </a:p>
          <a:p>
            <a:pPr defTabSz="1095375">
              <a:tabLst>
                <a:tab pos="180975" algn="l"/>
              </a:tabLst>
            </a:pPr>
            <a:endParaRPr lang="en-US" sz="1200" dirty="0" smtClean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42782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891859" y="1464370"/>
            <a:ext cx="31808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16302" y="1967700"/>
            <a:ext cx="4148890" cy="48406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3 rooms</a:t>
            </a:r>
            <a:r>
              <a:rPr lang="en-US" sz="1600" dirty="0" smtClean="0">
                <a:solidFill>
                  <a:srgbClr val="00376C"/>
                </a:solidFill>
              </a:rPr>
              <a:t>, </a:t>
            </a:r>
            <a:r>
              <a:rPr lang="en-US" sz="1400" dirty="0" smtClean="0">
                <a:solidFill>
                  <a:srgbClr val="00376C"/>
                </a:solidFill>
              </a:rPr>
              <a:t>small apparatus collection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10 rooms, </a:t>
            </a:r>
            <a:r>
              <a:rPr lang="en-US" sz="1400" dirty="0" smtClean="0">
                <a:solidFill>
                  <a:srgbClr val="00376C"/>
                </a:solidFill>
              </a:rPr>
              <a:t>apparatus collection, 		                  </a:t>
            </a:r>
            <a:r>
              <a:rPr lang="en-US" sz="1400" dirty="0" err="1" smtClean="0">
                <a:solidFill>
                  <a:srgbClr val="00376C"/>
                </a:solidFill>
              </a:rPr>
              <a:t>phonogramm</a:t>
            </a:r>
            <a:r>
              <a:rPr lang="en-US" sz="1400" dirty="0" smtClean="0">
                <a:solidFill>
                  <a:srgbClr val="00376C"/>
                </a:solidFill>
              </a:rPr>
              <a:t> archive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25 (1921) – 41 (1935) rooms, </a:t>
            </a:r>
            <a:r>
              <a:rPr lang="en-US" sz="1400" dirty="0" smtClean="0">
                <a:solidFill>
                  <a:srgbClr val="00376C"/>
                </a:solidFill>
              </a:rPr>
              <a:t>best             equipped psychological institute                       worldwide, seated in Emperors  Palace </a:t>
            </a:r>
          </a:p>
          <a:p>
            <a:pPr defTabSz="1095375">
              <a:tabLst>
                <a:tab pos="180975" algn="l"/>
              </a:tabLst>
            </a:pPr>
            <a:endParaRPr lang="en-US" sz="14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4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less than 40 rooms; </a:t>
            </a:r>
            <a:r>
              <a:rPr lang="en-US" sz="1400" dirty="0" smtClean="0">
                <a:solidFill>
                  <a:srgbClr val="00376C"/>
                </a:solidFill>
              </a:rPr>
              <a:t>destroyed 1945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41 rooms, </a:t>
            </a:r>
            <a:r>
              <a:rPr lang="en-US" sz="1400" dirty="0" smtClean="0">
                <a:solidFill>
                  <a:srgbClr val="00376C"/>
                </a:solidFill>
              </a:rPr>
              <a:t>best equipped psychological            institute of both German states</a:t>
            </a:r>
          </a:p>
          <a:p>
            <a:pPr defTabSz="1095375">
              <a:tabLst>
                <a:tab pos="180975" algn="l"/>
              </a:tabLst>
            </a:pPr>
            <a:endParaRPr lang="en-US" sz="12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60 rooms, </a:t>
            </a:r>
            <a:r>
              <a:rPr lang="en-US" sz="1400" dirty="0" smtClean="0">
                <a:solidFill>
                  <a:srgbClr val="00376C"/>
                </a:solidFill>
              </a:rPr>
              <a:t>best equipped psychological            institute of East Germany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more than 200 rooms, </a:t>
            </a:r>
            <a:r>
              <a:rPr lang="en-US" sz="1400" dirty="0" smtClean="0">
                <a:solidFill>
                  <a:srgbClr val="00376C"/>
                </a:solidFill>
              </a:rPr>
              <a:t>10 laboratories</a:t>
            </a:r>
          </a:p>
          <a:p>
            <a:pPr defTabSz="1095375">
              <a:tabLst>
                <a:tab pos="180975" algn="l"/>
              </a:tabLst>
            </a:pPr>
            <a:endParaRPr lang="en-US" sz="2000" dirty="0" smtClean="0">
              <a:solidFill>
                <a:srgbClr val="00376C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318466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8434" name="Picture 2" descr="C:\Users\ferdinand\Desktop\Videos\adw akten\5 dir HU P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465" y="1405"/>
            <a:ext cx="1780001" cy="124074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1661" y="2439754"/>
            <a:ext cx="108267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feil nach unten 2"/>
          <p:cNvSpPr/>
          <p:nvPr/>
        </p:nvSpPr>
        <p:spPr>
          <a:xfrm>
            <a:off x="4144101" y="1967700"/>
            <a:ext cx="868925" cy="4840612"/>
          </a:xfrm>
          <a:prstGeom prst="down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22000">
                <a:schemeClr val="accent1">
                  <a:tint val="50000"/>
                  <a:shade val="100000"/>
                  <a:satMod val="350000"/>
                </a:schemeClr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283968" y="1988840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1880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83968" y="2420888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1900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283968" y="2924944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1920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283968" y="3933056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1935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283968" y="4719426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1950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283968" y="5517232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1970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283968" y="6190565"/>
            <a:ext cx="697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2000</a:t>
            </a:r>
            <a:endParaRPr lang="de-DE" sz="1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89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Engineering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/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Cognitive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Ergonomics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Hartmut Wandke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289" y="2006998"/>
            <a:ext cx="4278295" cy="48320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Human Machine Systems (HMI)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Function allocation and automation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humans as operators in vs. as developers of HMIs </a:t>
            </a:r>
          </a:p>
          <a:p>
            <a:pPr lvl="1" defTabSz="1095375"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 </a:t>
            </a:r>
            <a:r>
              <a:rPr lang="en-US" sz="1600" dirty="0" smtClean="0">
                <a:solidFill>
                  <a:srgbClr val="00376C"/>
                </a:solidFill>
              </a:rPr>
              <a:t>      </a:t>
            </a:r>
            <a:r>
              <a:rPr lang="en-US" sz="1200" dirty="0" smtClean="0">
                <a:solidFill>
                  <a:srgbClr val="00376C"/>
                </a:solidFill>
              </a:rPr>
              <a:t>(Funding: DFG Research </a:t>
            </a:r>
            <a:r>
              <a:rPr lang="en-US" sz="1200" dirty="0" err="1" smtClean="0">
                <a:solidFill>
                  <a:srgbClr val="00376C"/>
                </a:solidFill>
              </a:rPr>
              <a:t>Trainig</a:t>
            </a:r>
            <a:r>
              <a:rPr lang="en-US" sz="1200" dirty="0" smtClean="0">
                <a:solidFill>
                  <a:srgbClr val="00376C"/>
                </a:solidFill>
              </a:rPr>
              <a:t> Group </a:t>
            </a:r>
            <a:r>
              <a:rPr lang="en-US" sz="1200" dirty="0" err="1" smtClean="0">
                <a:solidFill>
                  <a:srgbClr val="00376C"/>
                </a:solidFill>
              </a:rPr>
              <a:t>prometei</a:t>
            </a:r>
            <a:r>
              <a:rPr lang="en-US" sz="1200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Ambient Assisted Living 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Social support of elderly people mediated by information technology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err="1" smtClean="0">
                <a:solidFill>
                  <a:srgbClr val="00376C"/>
                </a:solidFill>
              </a:rPr>
              <a:t>Transgenerational</a:t>
            </a:r>
            <a:r>
              <a:rPr lang="en-US" sz="1600" dirty="0" smtClean="0">
                <a:solidFill>
                  <a:srgbClr val="00376C"/>
                </a:solidFill>
              </a:rPr>
              <a:t> User Interface Design</a:t>
            </a:r>
          </a:p>
          <a:p>
            <a:pPr lvl="1" defTabSz="1095375"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 </a:t>
            </a:r>
            <a:r>
              <a:rPr lang="en-US" sz="1600" dirty="0" smtClean="0">
                <a:solidFill>
                  <a:srgbClr val="00376C"/>
                </a:solidFill>
              </a:rPr>
              <a:t>      </a:t>
            </a:r>
            <a:r>
              <a:rPr lang="en-US" sz="1200" dirty="0" smtClean="0">
                <a:solidFill>
                  <a:srgbClr val="00376C"/>
                </a:solidFill>
              </a:rPr>
              <a:t>(</a:t>
            </a:r>
            <a:r>
              <a:rPr lang="en-US" sz="1200" dirty="0">
                <a:solidFill>
                  <a:srgbClr val="00376C"/>
                </a:solidFill>
              </a:rPr>
              <a:t>Funding: </a:t>
            </a:r>
            <a:r>
              <a:rPr lang="en-US" sz="1200" dirty="0" smtClean="0">
                <a:solidFill>
                  <a:srgbClr val="00376C"/>
                </a:solidFill>
              </a:rPr>
              <a:t>BMBF AAL </a:t>
            </a:r>
            <a:r>
              <a:rPr lang="en-US" sz="1200" dirty="0" err="1" smtClean="0">
                <a:solidFill>
                  <a:srgbClr val="00376C"/>
                </a:solidFill>
              </a:rPr>
              <a:t>Programme</a:t>
            </a:r>
            <a:r>
              <a:rPr lang="en-US" sz="1200" dirty="0" smtClean="0">
                <a:solidFill>
                  <a:srgbClr val="00376C"/>
                </a:solidFill>
              </a:rPr>
              <a:t>)</a:t>
            </a:r>
          </a:p>
          <a:p>
            <a:pPr lvl="0" defTabSz="1095375">
              <a:tabLst>
                <a:tab pos="180975" algn="l"/>
              </a:tabLst>
            </a:pPr>
            <a:endParaRPr lang="en-US" sz="1400" dirty="0">
              <a:solidFill>
                <a:srgbClr val="00376C"/>
              </a:solidFill>
            </a:endParaRPr>
          </a:p>
          <a:p>
            <a:pPr lvl="0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Sustainable Usability Engineering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Methods and tools for early stages in Human </a:t>
            </a:r>
            <a:r>
              <a:rPr lang="en-US" sz="1600" dirty="0" err="1" smtClean="0">
                <a:solidFill>
                  <a:srgbClr val="00376C"/>
                </a:solidFill>
              </a:rPr>
              <a:t>Centred</a:t>
            </a:r>
            <a:r>
              <a:rPr lang="en-US" sz="1600" dirty="0" smtClean="0">
                <a:solidFill>
                  <a:srgbClr val="00376C"/>
                </a:solidFill>
              </a:rPr>
              <a:t> Design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Integration of design stages by usability principles</a:t>
            </a:r>
            <a:endParaRPr lang="en-US" sz="2000" dirty="0">
              <a:solidFill>
                <a:srgbClr val="00376C"/>
              </a:solidFill>
            </a:endParaRPr>
          </a:p>
          <a:p>
            <a:pPr lvl="1" defTabSz="1095375">
              <a:tabLst>
                <a:tab pos="180975" algn="l"/>
              </a:tabLst>
            </a:pPr>
            <a:r>
              <a:rPr lang="en-US" sz="2000" dirty="0">
                <a:solidFill>
                  <a:srgbClr val="00376C"/>
                </a:solidFill>
              </a:rPr>
              <a:t> </a:t>
            </a:r>
            <a:r>
              <a:rPr lang="en-US" sz="2000" dirty="0" smtClean="0">
                <a:solidFill>
                  <a:srgbClr val="00376C"/>
                </a:solidFill>
              </a:rPr>
              <a:t>    </a:t>
            </a:r>
            <a:r>
              <a:rPr lang="en-US" sz="1200" dirty="0" smtClean="0">
                <a:solidFill>
                  <a:srgbClr val="00376C"/>
                </a:solidFill>
              </a:rPr>
              <a:t>(Funding: </a:t>
            </a:r>
            <a:r>
              <a:rPr lang="en-US" sz="1200" dirty="0" err="1" smtClean="0">
                <a:solidFill>
                  <a:srgbClr val="00376C"/>
                </a:solidFill>
              </a:rPr>
              <a:t>artop</a:t>
            </a:r>
            <a:r>
              <a:rPr lang="en-US" sz="1200" dirty="0" smtClean="0">
                <a:solidFill>
                  <a:srgbClr val="00376C"/>
                </a:solidFill>
              </a:rPr>
              <a:t> GmbH)</a:t>
            </a: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7210419" y="1464370"/>
            <a:ext cx="162308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2011620"/>
            <a:ext cx="3809399" cy="48628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Experimental Display for Supervisory Control</a:t>
            </a: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94127" y="0"/>
            <a:ext cx="1926119" cy="1242151"/>
          </a:xfrm>
          <a:prstGeom prst="rect">
            <a:avLst/>
          </a:prstGeom>
          <a:effectLst/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4463" y="2334171"/>
            <a:ext cx="909614" cy="348686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7452" y="3833095"/>
            <a:ext cx="901130" cy="355492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7451" y="4266938"/>
            <a:ext cx="901131" cy="570717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8418" y="5424056"/>
            <a:ext cx="923569" cy="307857"/>
          </a:xfrm>
          <a:prstGeom prst="rect">
            <a:avLst/>
          </a:prstGeom>
        </p:spPr>
      </p:pic>
      <p:pic>
        <p:nvPicPr>
          <p:cNvPr id="25" name="Bild 24"/>
          <p:cNvPicPr>
            <a:picLocks noChangeAspect="1"/>
          </p:cNvPicPr>
          <p:nvPr/>
        </p:nvPicPr>
        <p:blipFill rotWithShape="1">
          <a:blip r:embed="rId7" cstate="email"/>
          <a:srcRect/>
          <a:stretch/>
        </p:blipFill>
        <p:spPr>
          <a:xfrm>
            <a:off x="6015394" y="2459784"/>
            <a:ext cx="2969288" cy="1997919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987484" y="4642257"/>
            <a:ext cx="2969288" cy="1870651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7154599" y="4642257"/>
            <a:ext cx="153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n-US" sz="1600" dirty="0" smtClean="0">
                <a:solidFill>
                  <a:srgbClr val="00376C"/>
                </a:solidFill>
              </a:rPr>
              <a:t>Socially Augmented </a:t>
            </a:r>
            <a:r>
              <a:rPr lang="en-US" sz="1600" dirty="0" err="1" smtClean="0">
                <a:solidFill>
                  <a:srgbClr val="00376C"/>
                </a:solidFill>
              </a:rPr>
              <a:t>Microworld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233791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922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211960" y="0"/>
            <a:ext cx="346427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Social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Organizational</a:t>
            </a:r>
            <a:endParaRPr lang="de-DE" sz="21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Ursula Hess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289" y="2006998"/>
            <a:ext cx="4278295" cy="48167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 wrinkle in time: The perception of expressions in the elderly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9300" defTabSz="1095375">
              <a:tabLst>
                <a:tab pos="180975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The effect of wrinkles and facial folds on the perception of emotion expressions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9300" defTabSz="1095375">
              <a:tabLst>
                <a:tab pos="180975" algn="l"/>
              </a:tabLst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(Funding: NIA Research Grant)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defTabSz="1095375">
              <a:spcBef>
                <a:spcPts val="1000"/>
              </a:spcBef>
              <a:tabLst>
                <a:tab pos="180975" algn="l"/>
              </a:tabLs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Empathic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reactions to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elderly</a:t>
            </a:r>
          </a:p>
          <a:p>
            <a:pPr marL="749300" defTabSz="1095375">
              <a:tabLst>
                <a:tab pos="180975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Mimicry and Emotional contagion when observing the elderly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749300" defTabSz="1095375">
              <a:tabLst>
                <a:tab pos="180975" algn="l"/>
              </a:tabLst>
            </a:pPr>
            <a:r>
              <a:rPr lang="en-US" sz="1200" dirty="0" smtClean="0">
                <a:solidFill>
                  <a:srgbClr val="17375E"/>
                </a:solidFill>
              </a:rPr>
              <a:t>(Funding: DFG Research Grant)</a:t>
            </a:r>
          </a:p>
          <a:p>
            <a:pPr defTabSz="1095375">
              <a:spcBef>
                <a:spcPts val="1000"/>
              </a:spcBef>
              <a:tabLst>
                <a:tab pos="180975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onflict at the workplace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749300" defTabSz="1095375">
              <a:tabLst>
                <a:tab pos="180975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Stress and emotion regulation in a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conflictual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dyadic work setting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9300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(Funding: 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</a:rPr>
              <a:t>Interdisziplinäres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Wolfgang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Köhler-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</a:rPr>
              <a:t>Zentrum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Emotion comprehension and subjective wellbeing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9300" lvl="0" indent="-749300" defTabSz="1095375">
              <a:tabLst>
                <a:tab pos="180975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A collaborative study with the University of Crete</a:t>
            </a:r>
          </a:p>
          <a:p>
            <a:pPr marL="749300" lvl="0" indent="-749300" defTabSz="1095375">
              <a:tabLst>
                <a:tab pos="180975" algn="l"/>
              </a:tabLs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(Funding: DAAD)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7210419" y="1464370"/>
            <a:ext cx="162308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2011620"/>
            <a:ext cx="3809399" cy="3908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Psychophysiology lab (EMG, HRV, IMP, EDA, BP, skin temp., Eye-tracker)</a:t>
            </a: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33791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" y="3692527"/>
            <a:ext cx="992864" cy="4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eader_nia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" y="2729084"/>
            <a:ext cx="996696" cy="208134"/>
          </a:xfrm>
          <a:prstGeom prst="rect">
            <a:avLst/>
          </a:prstGeom>
        </p:spPr>
      </p:pic>
      <p:pic>
        <p:nvPicPr>
          <p:cNvPr id="8" name="Picture 7" descr="inkis_logo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" y="4942974"/>
            <a:ext cx="996696" cy="332232"/>
          </a:xfrm>
          <a:prstGeom prst="rect">
            <a:avLst/>
          </a:prstGeom>
        </p:spPr>
      </p:pic>
      <p:pic>
        <p:nvPicPr>
          <p:cNvPr id="11" name="Picture 10" descr="logo_daad_schriftzug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34"/>
          <a:stretch/>
        </p:blipFill>
        <p:spPr>
          <a:xfrm>
            <a:off x="74855" y="6352223"/>
            <a:ext cx="996696" cy="255464"/>
          </a:xfrm>
          <a:prstGeom prst="rect">
            <a:avLst/>
          </a:prstGeom>
        </p:spPr>
      </p:pic>
      <p:pic>
        <p:nvPicPr>
          <p:cNvPr id="39" name="Grafik 38" descr="shark.t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89919" y="2592091"/>
            <a:ext cx="2543138" cy="2272592"/>
          </a:xfrm>
          <a:prstGeom prst="rect">
            <a:avLst/>
          </a:prstGeom>
        </p:spPr>
      </p:pic>
      <p:pic>
        <p:nvPicPr>
          <p:cNvPr id="17" name="Grafik 16" descr="hrv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495786" y="3773212"/>
            <a:ext cx="2503916" cy="167233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18346" y="5131240"/>
            <a:ext cx="2354879" cy="141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Grafik 39" descr="partner_Tobii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332986" y="2937218"/>
            <a:ext cx="425273" cy="1875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676233" y="5445543"/>
            <a:ext cx="737527" cy="2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DSCN0287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15" y="-3559"/>
            <a:ext cx="1660945" cy="124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35" y="4266665"/>
            <a:ext cx="1809529" cy="1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139" y="4138597"/>
            <a:ext cx="1092200" cy="1485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0232" y="5373216"/>
            <a:ext cx="3337271" cy="40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9177165" y="4104725"/>
            <a:ext cx="365513" cy="1425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8139423" y="4170394"/>
            <a:ext cx="136973" cy="1425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18" y="5517432"/>
            <a:ext cx="1791886" cy="13546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83395" y="3861048"/>
            <a:ext cx="2121209" cy="40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3"/>
          <p:cNvSpPr>
            <a:spLocks/>
          </p:cNvSpPr>
          <p:nvPr/>
        </p:nvSpPr>
        <p:spPr bwMode="auto">
          <a:xfrm>
            <a:off x="5860554" y="692696"/>
            <a:ext cx="2076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en-US" sz="21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Methods</a:t>
            </a:r>
            <a:endParaRPr lang="en-US" sz="2100" b="1" dirty="0">
              <a:solidFill>
                <a:srgbClr val="00376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283968" y="1234405"/>
            <a:ext cx="4860032" cy="558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spAutoFit/>
          </a:bodyPr>
          <a:lstStyle>
            <a:lvl1pPr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447675" indent="-180975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25730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75895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281238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7384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1956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6528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41100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0" lvl="1"/>
            <a:r>
              <a:rPr lang="en-US" sz="1600" b="1" dirty="0" smtClean="0">
                <a:solidFill>
                  <a:srgbClr val="00376C"/>
                </a:solidFill>
              </a:rPr>
              <a:t>high-definition video observation lab</a:t>
            </a:r>
          </a:p>
          <a:p>
            <a:pPr marL="0" lvl="1"/>
            <a:r>
              <a:rPr lang="en-US" sz="1600" b="1" dirty="0" smtClean="0">
                <a:solidFill>
                  <a:srgbClr val="00376C"/>
                </a:solidFill>
              </a:rPr>
              <a:t>with computer-assisted coding facilities</a:t>
            </a:r>
          </a:p>
          <a:p>
            <a:pPr>
              <a:spcBef>
                <a:spcPts val="1200"/>
              </a:spcBef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psychophysiology </a:t>
            </a:r>
            <a:r>
              <a:rPr lang="en-US" sz="1600" b="1" dirty="0">
                <a:solidFill>
                  <a:srgbClr val="00376C"/>
                </a:solidFill>
              </a:rPr>
              <a:t>lab (EMG, HRV, IMP, EDA, BP, skin temp., Eye-</a:t>
            </a:r>
            <a:r>
              <a:rPr lang="en-US" sz="1600" b="1" dirty="0" smtClean="0">
                <a:solidFill>
                  <a:srgbClr val="00376C"/>
                </a:solidFill>
              </a:rPr>
              <a:t>tracker)</a:t>
            </a:r>
            <a:endParaRPr lang="en-US" sz="1600" b="1" dirty="0">
              <a:solidFill>
                <a:srgbClr val="00376C"/>
              </a:solidFill>
            </a:endParaRPr>
          </a:p>
          <a:p>
            <a:pPr>
              <a:spcBef>
                <a:spcPts val="600"/>
              </a:spcBef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>
              <a:spcBef>
                <a:spcPts val="600"/>
              </a:spcBef>
            </a:pPr>
            <a:endParaRPr lang="en-US" sz="1600" b="1" dirty="0">
              <a:solidFill>
                <a:srgbClr val="00376C"/>
              </a:solidFill>
            </a:endParaRPr>
          </a:p>
          <a:p>
            <a:pPr>
              <a:spcBef>
                <a:spcPts val="600"/>
              </a:spcBef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>
              <a:spcBef>
                <a:spcPts val="24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in</a:t>
            </a:r>
            <a:r>
              <a:rPr lang="en-US" sz="1600" b="1" dirty="0">
                <a:solidFill>
                  <a:srgbClr val="00376C"/>
                </a:solidFill>
              </a:rPr>
              <a:t>-situ assessments of everyday life</a:t>
            </a:r>
          </a:p>
          <a:p>
            <a:pPr marL="173038" lvl="1" indent="-173038"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contact people several times</a:t>
            </a:r>
            <a:br>
              <a:rPr lang="en-US" sz="1600" dirty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a day for an entire week</a:t>
            </a:r>
          </a:p>
          <a:p>
            <a:pPr marL="173038" lvl="1" indent="-173038"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physiological markers</a:t>
            </a:r>
            <a:br>
              <a:rPr lang="en-US" sz="1600" dirty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(e.g., stress)</a:t>
            </a:r>
            <a:endParaRPr lang="en-US" sz="1400" dirty="0">
              <a:solidFill>
                <a:srgbClr val="00376C"/>
              </a:solidFill>
              <a:ea typeface="ＭＳ Ｐゴシック" charset="0"/>
            </a:endParaRPr>
          </a:p>
          <a:p>
            <a:pPr>
              <a:spcBef>
                <a:spcPts val="24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applying longitudinal methods to large</a:t>
            </a:r>
            <a:r>
              <a:rPr lang="en-US" sz="1600" b="1" dirty="0">
                <a:solidFill>
                  <a:srgbClr val="00376C"/>
                </a:solidFill>
              </a:rPr>
              <a:t> </a:t>
            </a:r>
            <a:r>
              <a:rPr lang="en-US" sz="1600" b="1" dirty="0" smtClean="0">
                <a:solidFill>
                  <a:srgbClr val="00376C"/>
                </a:solidFill>
              </a:rPr>
              <a:t>panel studies</a:t>
            </a:r>
            <a:endParaRPr lang="en-US" sz="1600" b="1" dirty="0">
              <a:solidFill>
                <a:srgbClr val="00376C"/>
              </a:solidFill>
            </a:endParaRPr>
          </a:p>
          <a:p>
            <a:pPr marL="174625" lvl="1" indent="-174625">
              <a:buFont typeface="Arial" charset="0"/>
              <a:buChar char="•"/>
            </a:pPr>
            <a:r>
              <a:rPr lang="en-US" sz="1600" b="1" dirty="0" smtClean="0">
                <a:solidFill>
                  <a:srgbClr val="00376C"/>
                </a:solidFill>
                <a:ea typeface="ＭＳ Ｐゴシック" charset="0"/>
              </a:rPr>
              <a:t>Germany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: </a:t>
            </a:r>
            <a:r>
              <a:rPr lang="en-US" sz="1600" dirty="0" err="1" smtClean="0">
                <a:solidFill>
                  <a:srgbClr val="00376C"/>
                </a:solidFill>
                <a:ea typeface="ＭＳ Ｐゴシック" charset="0"/>
              </a:rPr>
              <a:t>SocioEconomic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 Panel,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Berlin Aging Studies I &amp; II</a:t>
            </a:r>
          </a:p>
          <a:p>
            <a:pPr marL="174625" lvl="1" indent="-174625">
              <a:buFont typeface="Arial" charset="0"/>
              <a:buChar char="•"/>
            </a:pPr>
            <a:r>
              <a:rPr lang="en-US" sz="1600" b="1" dirty="0" smtClean="0">
                <a:solidFill>
                  <a:srgbClr val="00376C"/>
                </a:solidFill>
                <a:ea typeface="ＭＳ Ｐゴシック" charset="0"/>
              </a:rPr>
              <a:t>US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: Health &amp; Retirement Study</a:t>
            </a:r>
          </a:p>
          <a:p>
            <a:pPr marL="174625" lvl="1" indent="-174625">
              <a:buFont typeface="Arial" charset="0"/>
              <a:buChar char="•"/>
            </a:pPr>
            <a:r>
              <a:rPr lang="en-US" sz="1600" b="1" dirty="0" smtClean="0">
                <a:solidFill>
                  <a:srgbClr val="00376C"/>
                </a:solidFill>
                <a:ea typeface="ＭＳ Ｐゴシック" charset="0"/>
              </a:rPr>
              <a:t>UK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: British Household Panel</a:t>
            </a:r>
          </a:p>
        </p:txBody>
      </p:sp>
      <p:sp>
        <p:nvSpPr>
          <p:cNvPr id="15" name="Titel 3"/>
          <p:cNvSpPr>
            <a:spLocks/>
          </p:cNvSpPr>
          <p:nvPr/>
        </p:nvSpPr>
        <p:spPr bwMode="auto">
          <a:xfrm>
            <a:off x="-324544" y="5530684"/>
            <a:ext cx="327315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Developmental &amp;</a:t>
            </a:r>
            <a:br>
              <a:rPr lang="en-US" sz="2000" b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b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Educational Psychology</a:t>
            </a:r>
          </a:p>
        </p:txBody>
      </p:sp>
      <p:sp>
        <p:nvSpPr>
          <p:cNvPr id="16" name="Textfeld 10"/>
          <p:cNvSpPr txBox="1"/>
          <p:nvPr/>
        </p:nvSpPr>
        <p:spPr>
          <a:xfrm>
            <a:off x="2183846" y="116632"/>
            <a:ext cx="549105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Lifespan Development</a:t>
            </a:r>
          </a:p>
        </p:txBody>
      </p:sp>
      <p:sp>
        <p:nvSpPr>
          <p:cNvPr id="17" name="Titel 3"/>
          <p:cNvSpPr>
            <a:spLocks/>
          </p:cNvSpPr>
          <p:nvPr/>
        </p:nvSpPr>
        <p:spPr bwMode="auto">
          <a:xfrm>
            <a:off x="-31001" y="2456892"/>
            <a:ext cx="23707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0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Personality Psychology</a:t>
            </a:r>
            <a:endParaRPr lang="en-US" sz="2000" b="1" dirty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17" descr="denis_gerstorf_pict_we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1088"/>
            <a:ext cx="1843669" cy="1223993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8" y="1174183"/>
            <a:ext cx="1914291" cy="123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DSCN028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67" y="2494637"/>
            <a:ext cx="1660945" cy="124570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475656" y="3718773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Social &amp; Organizational</a:t>
            </a:r>
          </a:p>
          <a:p>
            <a:pPr algn="ctr" eaLnBrk="0" hangingPunct="0">
              <a:spcBef>
                <a:spcPct val="0"/>
              </a:spcBef>
            </a:pPr>
            <a:r>
              <a:rPr lang="en-US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 </a:t>
            </a:r>
            <a:endParaRPr lang="en-US" b="1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24744"/>
            <a:ext cx="1407436" cy="87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6741" y="332656"/>
            <a:ext cx="827259" cy="84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38" descr="shark.tif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012160" y="2492896"/>
            <a:ext cx="1368152" cy="1222604"/>
          </a:xfrm>
          <a:prstGeom prst="rect">
            <a:avLst/>
          </a:prstGeom>
        </p:spPr>
      </p:pic>
      <p:pic>
        <p:nvPicPr>
          <p:cNvPr id="25" name="Grafik 16" descr="hrv.tif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308304" y="2492896"/>
            <a:ext cx="1617699" cy="108043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427984" y="2780928"/>
            <a:ext cx="1713104" cy="103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092280" y="3573016"/>
            <a:ext cx="737527" cy="2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11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Personality Psychology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Jens B. Asendorpf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289" y="2006998"/>
            <a:ext cx="4278295" cy="4724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>
                <a:solidFill>
                  <a:srgbClr val="00376C"/>
                </a:solidFill>
              </a:rPr>
              <a:t>Empathic reactions to the </a:t>
            </a:r>
            <a:r>
              <a:rPr lang="en-US" b="1" dirty="0" smtClean="0">
                <a:solidFill>
                  <a:srgbClr val="00376C"/>
                </a:solidFill>
              </a:rPr>
              <a:t>elderly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Individual differences in young people’s empathic reactions to emotional expressions of the elderly </a:t>
            </a:r>
          </a:p>
          <a:p>
            <a:pPr lvl="1" defTabSz="1095375"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 </a:t>
            </a:r>
            <a:r>
              <a:rPr lang="en-US" sz="1600" dirty="0" smtClean="0">
                <a:solidFill>
                  <a:srgbClr val="00376C"/>
                </a:solidFill>
              </a:rPr>
              <a:t>      </a:t>
            </a:r>
            <a:r>
              <a:rPr lang="en-US" sz="1200" dirty="0" smtClean="0">
                <a:solidFill>
                  <a:srgbClr val="00376C"/>
                </a:solidFill>
              </a:rPr>
              <a:t>(Funding: DFG Research Grant)</a:t>
            </a:r>
          </a:p>
          <a:p>
            <a:pPr defTabSz="1095375">
              <a:tabLst>
                <a:tab pos="180975" algn="l"/>
              </a:tabLst>
            </a:pP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Reassessment in the LOGIC Study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Adjustment at age 29 as predicted from personality at ages 4-6 and later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de-DE" sz="1600" dirty="0" smtClean="0">
                <a:solidFill>
                  <a:srgbClr val="00376C"/>
                </a:solidFill>
              </a:rPr>
              <a:t>25-year German longitudinal study</a:t>
            </a:r>
            <a:endParaRPr lang="en-US" sz="1600" dirty="0" smtClean="0">
              <a:solidFill>
                <a:srgbClr val="00376C"/>
              </a:solidFill>
            </a:endParaRPr>
          </a:p>
          <a:p>
            <a:pPr lvl="1" defTabSz="1095375">
              <a:tabLst>
                <a:tab pos="180975" algn="l"/>
              </a:tabLst>
            </a:pPr>
            <a:r>
              <a:rPr lang="en-US" sz="1600" dirty="0">
                <a:solidFill>
                  <a:srgbClr val="00376C"/>
                </a:solidFill>
              </a:rPr>
              <a:t> </a:t>
            </a:r>
            <a:r>
              <a:rPr lang="en-US" sz="1600" dirty="0" smtClean="0">
                <a:solidFill>
                  <a:srgbClr val="00376C"/>
                </a:solidFill>
              </a:rPr>
              <a:t>      </a:t>
            </a:r>
            <a:r>
              <a:rPr lang="en-US" sz="1200" dirty="0" smtClean="0">
                <a:solidFill>
                  <a:srgbClr val="00376C"/>
                </a:solidFill>
              </a:rPr>
              <a:t>(</a:t>
            </a:r>
            <a:r>
              <a:rPr lang="en-US" sz="1200" dirty="0">
                <a:solidFill>
                  <a:srgbClr val="00376C"/>
                </a:solidFill>
              </a:rPr>
              <a:t>Funding: </a:t>
            </a:r>
            <a:r>
              <a:rPr lang="en-US" sz="1200" dirty="0" err="1" smtClean="0">
                <a:solidFill>
                  <a:srgbClr val="00376C"/>
                </a:solidFill>
              </a:rPr>
              <a:t>Thyssen</a:t>
            </a:r>
            <a:r>
              <a:rPr lang="en-US" sz="1200" dirty="0" smtClean="0">
                <a:solidFill>
                  <a:srgbClr val="00376C"/>
                </a:solidFill>
              </a:rPr>
              <a:t> foundation)</a:t>
            </a:r>
          </a:p>
          <a:p>
            <a:pPr lvl="0" defTabSz="1095375">
              <a:tabLst>
                <a:tab pos="180975" algn="l"/>
              </a:tabLst>
            </a:pPr>
            <a:endParaRPr lang="en-US" sz="1400" dirty="0">
              <a:solidFill>
                <a:srgbClr val="00376C"/>
              </a:solidFill>
            </a:endParaRPr>
          </a:p>
          <a:p>
            <a:pPr lvl="0" defTabSz="1095375">
              <a:tabLst>
                <a:tab pos="180975" algn="l"/>
              </a:tabLst>
            </a:pPr>
            <a:r>
              <a:rPr lang="en-US" b="1" dirty="0" smtClean="0">
                <a:solidFill>
                  <a:srgbClr val="00376C"/>
                </a:solidFill>
              </a:rPr>
              <a:t>Personality and Acculturation</a:t>
            </a:r>
          </a:p>
          <a:p>
            <a:pPr marL="742950" lvl="1" indent="-285750" defTabSz="1095375">
              <a:spcAft>
                <a:spcPts val="600"/>
              </a:spcAft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Longitudinal acculturation of exchange students to guest culture (GER,JAP,US)</a:t>
            </a:r>
          </a:p>
          <a:p>
            <a:pPr marL="742950" lvl="1" indent="-285750" defTabSz="1095375">
              <a:buFont typeface="Arial"/>
              <a:buChar char="•"/>
              <a:tabLst>
                <a:tab pos="180975" algn="l"/>
              </a:tabLst>
            </a:pPr>
            <a:r>
              <a:rPr lang="en-US" sz="1600" dirty="0" smtClean="0">
                <a:solidFill>
                  <a:srgbClr val="00376C"/>
                </a:solidFill>
              </a:rPr>
              <a:t>Longitudinal acculturation of immigrants to host culture in Greece (with University of Athens)</a:t>
            </a:r>
            <a:endParaRPr lang="en-US" sz="1200" dirty="0">
              <a:solidFill>
                <a:srgbClr val="00376C"/>
              </a:solidFill>
            </a:endParaRPr>
          </a:p>
          <a:p>
            <a:pPr lvl="1" defTabSz="1095375">
              <a:tabLst>
                <a:tab pos="180975" algn="l"/>
              </a:tabLst>
            </a:pPr>
            <a:r>
              <a:rPr lang="en-US" sz="1200" dirty="0" smtClean="0">
                <a:solidFill>
                  <a:srgbClr val="00376C"/>
                </a:solidFill>
              </a:rPr>
              <a:t>        </a:t>
            </a:r>
            <a:endParaRPr lang="en-US" sz="1600" dirty="0" smtClean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7210419" y="1464370"/>
            <a:ext cx="162308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2011620"/>
            <a:ext cx="3809399" cy="47397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High-Definition Video</a:t>
            </a: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Observation Lab with</a:t>
            </a: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Computer-Assisted</a:t>
            </a:r>
          </a:p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Coding Facilities</a:t>
            </a:r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33791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35" y="7937"/>
            <a:ext cx="1914291" cy="1234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2" y="2581042"/>
            <a:ext cx="992864" cy="4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7" y="3865734"/>
            <a:ext cx="992864" cy="49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2" y="5285631"/>
            <a:ext cx="985689" cy="32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" y="5898825"/>
            <a:ext cx="1032465" cy="30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60" y="2871461"/>
            <a:ext cx="994273" cy="99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5181" y="2108209"/>
            <a:ext cx="1086454" cy="11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34" y="4041239"/>
            <a:ext cx="4006987" cy="248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211960" y="0"/>
            <a:ext cx="346427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Social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Organizational</a:t>
            </a:r>
            <a:endParaRPr lang="de-DE" sz="21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Ursula Hess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289" y="2006998"/>
            <a:ext cx="4278295" cy="48167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 wrinkle in time: The perception of expressions in the elderly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9300" defTabSz="1095375">
              <a:tabLst>
                <a:tab pos="180975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The effect of wrinkles and facial folds on the perception of emotion expressions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9300" defTabSz="1095375">
              <a:tabLst>
                <a:tab pos="180975" algn="l"/>
              </a:tabLst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(Funding: NIA Research Grant)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defTabSz="1095375">
              <a:spcBef>
                <a:spcPts val="1000"/>
              </a:spcBef>
              <a:tabLst>
                <a:tab pos="180975" algn="l"/>
              </a:tabLst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Empathic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reactions to the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elderly</a:t>
            </a:r>
          </a:p>
          <a:p>
            <a:pPr marL="749300" defTabSz="1095375">
              <a:tabLst>
                <a:tab pos="180975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Mimicry and Emotional contagion when observing the elderly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749300" defTabSz="1095375">
              <a:tabLst>
                <a:tab pos="180975" algn="l"/>
              </a:tabLst>
            </a:pPr>
            <a:r>
              <a:rPr lang="en-US" sz="1200" dirty="0" smtClean="0">
                <a:solidFill>
                  <a:srgbClr val="17375E"/>
                </a:solidFill>
              </a:rPr>
              <a:t>(Funding: DFG Research Grant)</a:t>
            </a:r>
          </a:p>
          <a:p>
            <a:pPr defTabSz="1095375">
              <a:spcBef>
                <a:spcPts val="1000"/>
              </a:spcBef>
              <a:tabLst>
                <a:tab pos="180975" algn="l"/>
              </a:tabLst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onflict at the workplace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marL="749300" defTabSz="1095375">
              <a:tabLst>
                <a:tab pos="180975" algn="l"/>
              </a:tabLst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Stress and emotion regulation in a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</a:rPr>
              <a:t>conflictual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dyadic work setting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749300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(Funding: 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</a:rPr>
              <a:t>Interdisziplinäres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Wolfgang </a:t>
            </a:r>
            <a:r>
              <a:rPr lang="en-US" sz="1200" dirty="0" err="1">
                <a:solidFill>
                  <a:schemeClr val="tx2">
                    <a:lumMod val="75000"/>
                  </a:schemeClr>
                </a:solidFill>
              </a:rPr>
              <a:t>Köhler-</a:t>
            </a:r>
            <a:r>
              <a:rPr lang="en-US" sz="1200" dirty="0" err="1" smtClean="0">
                <a:solidFill>
                  <a:schemeClr val="tx2">
                    <a:lumMod val="75000"/>
                  </a:schemeClr>
                </a:solidFill>
              </a:rPr>
              <a:t>Zentrum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spcBef>
                <a:spcPts val="1000"/>
              </a:spcBef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Emotion comprehension and subjective wellbeing 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749300" lvl="0" indent="-749300" defTabSz="1095375">
              <a:tabLst>
                <a:tab pos="180975" algn="l"/>
              </a:tabLst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		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A collaborative study with the University of Crete</a:t>
            </a:r>
          </a:p>
          <a:p>
            <a:pPr marL="749300" lvl="0" indent="-749300" defTabSz="1095375">
              <a:tabLst>
                <a:tab pos="180975" algn="l"/>
              </a:tabLs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(Funding: DAAD)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7210419" y="1464370"/>
            <a:ext cx="162308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2236" y="2011620"/>
            <a:ext cx="3809399" cy="3908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00376C"/>
                </a:solidFill>
              </a:rPr>
              <a:t>Psychophysiology lab (EMG, HRV, IMP, EDA, BP, skin temp., Eye-tracker)</a:t>
            </a: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33791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AutoShape 2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://www.psychologie.hu-berlin.de/mitarbeiter/4432/P_FOTO_norm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" y="3692527"/>
            <a:ext cx="992864" cy="42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eader_nia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" y="2729084"/>
            <a:ext cx="996696" cy="208134"/>
          </a:xfrm>
          <a:prstGeom prst="rect">
            <a:avLst/>
          </a:prstGeom>
        </p:spPr>
      </p:pic>
      <p:pic>
        <p:nvPicPr>
          <p:cNvPr id="8" name="Picture 7" descr="inkis_logo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" y="4942974"/>
            <a:ext cx="996696" cy="332232"/>
          </a:xfrm>
          <a:prstGeom prst="rect">
            <a:avLst/>
          </a:prstGeom>
        </p:spPr>
      </p:pic>
      <p:pic>
        <p:nvPicPr>
          <p:cNvPr id="11" name="Picture 10" descr="logo_daad_schriftzug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34"/>
          <a:stretch/>
        </p:blipFill>
        <p:spPr>
          <a:xfrm>
            <a:off x="74855" y="6352223"/>
            <a:ext cx="996696" cy="255464"/>
          </a:xfrm>
          <a:prstGeom prst="rect">
            <a:avLst/>
          </a:prstGeom>
        </p:spPr>
      </p:pic>
      <p:pic>
        <p:nvPicPr>
          <p:cNvPr id="39" name="Grafik 38" descr="shark.tif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89919" y="2592091"/>
            <a:ext cx="2543138" cy="2272592"/>
          </a:xfrm>
          <a:prstGeom prst="rect">
            <a:avLst/>
          </a:prstGeom>
        </p:spPr>
      </p:pic>
      <p:pic>
        <p:nvPicPr>
          <p:cNvPr id="17" name="Grafik 16" descr="hrv.t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495786" y="3773212"/>
            <a:ext cx="2503916" cy="167233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318346" y="5131240"/>
            <a:ext cx="2354879" cy="141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Grafik 39" descr="partner_Tobii.jp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332986" y="2937218"/>
            <a:ext cx="425273" cy="1875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676233" y="5445543"/>
            <a:ext cx="737527" cy="232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DSCN0287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15" y="-3559"/>
            <a:ext cx="1660945" cy="124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" y="2006600"/>
            <a:ext cx="4699248" cy="42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spAutoFit/>
          </a:bodyPr>
          <a:lstStyle>
            <a:lvl1pPr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447675" indent="-180975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25730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75895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281238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7384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1956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6528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41100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r>
              <a:rPr lang="en-US" b="1" dirty="0" smtClean="0">
                <a:solidFill>
                  <a:srgbClr val="00376C"/>
                </a:solidFill>
              </a:rPr>
              <a:t>Differential Development across Adulthood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late-life change</a:t>
            </a:r>
            <a:endParaRPr lang="en-US" sz="1600" b="1" dirty="0">
              <a:solidFill>
                <a:srgbClr val="00376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How is late-life well-being shaped by disease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and impending death?</a:t>
            </a:r>
            <a:endParaRPr lang="en-US" sz="1600" dirty="0">
              <a:solidFill>
                <a:srgbClr val="00376C"/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interrelations in behavioral change</a:t>
            </a:r>
            <a:endParaRPr lang="en-US" sz="1600" b="1" dirty="0">
              <a:solidFill>
                <a:srgbClr val="00376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What are the developmental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dynamics between well-being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and cognitive functioning?</a:t>
            </a:r>
            <a:endParaRPr lang="en-US" sz="1600" dirty="0">
              <a:solidFill>
                <a:srgbClr val="00376C"/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contextual effects on development</a:t>
            </a:r>
            <a:endParaRPr lang="en-US" sz="1600" b="1" dirty="0">
              <a:solidFill>
                <a:srgbClr val="00376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How 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is well</a:t>
            </a: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-being 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affected by characteristics of one’s partner?</a:t>
            </a:r>
            <a:endParaRPr lang="en-US" sz="1600" dirty="0">
              <a:solidFill>
                <a:srgbClr val="00376C"/>
              </a:solidFill>
              <a:ea typeface="ＭＳ Ｐゴシック" charset="0"/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daily life dynamics</a:t>
            </a:r>
            <a:endParaRPr lang="en-US" sz="1600" b="1" dirty="0">
              <a:solidFill>
                <a:srgbClr val="00376C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How 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do older adults master the challenges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 of everyday life?</a:t>
            </a:r>
            <a:endParaRPr lang="en-US" sz="1200" dirty="0">
              <a:solidFill>
                <a:srgbClr val="00376C"/>
              </a:solidFill>
              <a:ea typeface="ＭＳ Ｐゴシック" charset="0"/>
            </a:endParaRPr>
          </a:p>
          <a:p>
            <a:pPr lvl="1"/>
            <a:endParaRPr lang="en-US" sz="1400" dirty="0">
              <a:solidFill>
                <a:srgbClr val="00376C"/>
              </a:solidFill>
              <a:ea typeface="ＭＳ Ｐゴシック" charset="0"/>
            </a:endParaRPr>
          </a:p>
        </p:txBody>
      </p:sp>
      <p:pic>
        <p:nvPicPr>
          <p:cNvPr id="8" name="Picture 7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89" y="2276872"/>
            <a:ext cx="2190411" cy="1655984"/>
          </a:xfrm>
          <a:prstGeom prst="rect">
            <a:avLst/>
          </a:prstGeom>
        </p:spPr>
      </p:pic>
      <p:pic>
        <p:nvPicPr>
          <p:cNvPr id="6" name="Picture 5" descr="denis_gerstorf_pict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331" y="44767"/>
            <a:ext cx="1843669" cy="1223993"/>
          </a:xfrm>
          <a:prstGeom prst="rect">
            <a:avLst/>
          </a:prstGeom>
        </p:spPr>
      </p:pic>
      <p:sp>
        <p:nvSpPr>
          <p:cNvPr id="9" name="Titel 3"/>
          <p:cNvSpPr>
            <a:spLocks/>
          </p:cNvSpPr>
          <p:nvPr/>
        </p:nvSpPr>
        <p:spPr bwMode="auto">
          <a:xfrm>
            <a:off x="-180528" y="1463675"/>
            <a:ext cx="26876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en-US" sz="2100" b="1" smtClean="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Research Topics</a:t>
            </a:r>
            <a:endParaRPr lang="en-US" sz="2100" b="1">
              <a:solidFill>
                <a:srgbClr val="00376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6724650" y="1463675"/>
            <a:ext cx="2076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en-US" sz="2100" b="1" smtClean="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Methods</a:t>
            </a:r>
            <a:endParaRPr lang="en-US" sz="2100" b="1">
              <a:solidFill>
                <a:srgbClr val="00376C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2" name="Titel 3"/>
          <p:cNvSpPr>
            <a:spLocks/>
          </p:cNvSpPr>
          <p:nvPr/>
        </p:nvSpPr>
        <p:spPr bwMode="auto">
          <a:xfrm>
            <a:off x="4676066" y="26609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100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Developmental &amp;</a:t>
            </a:r>
            <a:br>
              <a:rPr lang="en-US" sz="2100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100" b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Educational Psychology</a:t>
            </a:r>
          </a:p>
          <a:p>
            <a:pPr algn="ctr" eaLnBrk="0" hangingPunct="0">
              <a:spcBef>
                <a:spcPts val="900"/>
              </a:spcBef>
            </a:pPr>
            <a:r>
              <a:rPr lang="en-US" smtClean="0">
                <a:solidFill>
                  <a:srgbClr val="00376C"/>
                </a:solidFill>
              </a:rPr>
              <a:t>Prof. Denis Gerstorf</a:t>
            </a:r>
            <a:endParaRPr lang="en-US">
              <a:solidFill>
                <a:srgbClr val="00376C"/>
              </a:solidFill>
            </a:endParaRPr>
          </a:p>
        </p:txBody>
      </p:sp>
      <p:pic>
        <p:nvPicPr>
          <p:cNvPr id="13" name="Picture 12" descr="header_nia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6515286"/>
            <a:ext cx="996696" cy="208134"/>
          </a:xfrm>
          <a:prstGeom prst="rect">
            <a:avLst/>
          </a:prstGeom>
        </p:spPr>
      </p:pic>
      <p:pic>
        <p:nvPicPr>
          <p:cNvPr id="2" name="Picture 1" descr="AR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453336"/>
            <a:ext cx="1427850" cy="320036"/>
          </a:xfrm>
          <a:prstGeom prst="rect">
            <a:avLst/>
          </a:prstGeom>
        </p:spPr>
      </p:pic>
      <p:pic>
        <p:nvPicPr>
          <p:cNvPr id="3" name="Picture 2" descr="CIH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19" y="6489700"/>
            <a:ext cx="4724400" cy="25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834" y="4654548"/>
            <a:ext cx="1092200" cy="1485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23928" y="6381328"/>
            <a:ext cx="3168352" cy="40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727" y="6487368"/>
            <a:ext cx="1308100" cy="254000"/>
          </a:xfrm>
          <a:prstGeom prst="rect">
            <a:avLst/>
          </a:prstGeom>
        </p:spPr>
      </p:pic>
      <p:pic>
        <p:nvPicPr>
          <p:cNvPr id="7" name="Picture 6" descr="lebenstrepp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49" y="2852936"/>
            <a:ext cx="1874892" cy="13618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203847" y="5988559"/>
            <a:ext cx="3168352" cy="40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10" cstate="email"/>
          <a:srcRect r="1512"/>
          <a:stretch>
            <a:fillRect/>
          </a:stretch>
        </p:blipFill>
        <p:spPr bwMode="auto">
          <a:xfrm>
            <a:off x="5796136" y="6525344"/>
            <a:ext cx="183673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mp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73223"/>
            <a:ext cx="1142329" cy="9267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603948" y="4350568"/>
            <a:ext cx="3168352" cy="404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tangle 23"/>
          <p:cNvSpPr/>
          <p:nvPr/>
        </p:nvSpPr>
        <p:spPr>
          <a:xfrm>
            <a:off x="7551860" y="4620676"/>
            <a:ext cx="365513" cy="1425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/>
          <p:cNvSpPr/>
          <p:nvPr/>
        </p:nvSpPr>
        <p:spPr>
          <a:xfrm>
            <a:off x="6285578" y="4686345"/>
            <a:ext cx="365513" cy="1425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148064" y="2005384"/>
            <a:ext cx="396044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spAutoFit/>
          </a:bodyPr>
          <a:lstStyle>
            <a:lvl1pPr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447675" indent="-180975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25730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75895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281238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7384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1956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6528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41100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applying longitudinal methods to large-scale panel studies</a:t>
            </a:r>
            <a:endParaRPr lang="en-US" sz="1600" b="1" dirty="0">
              <a:solidFill>
                <a:srgbClr val="00376C"/>
              </a:solidFill>
            </a:endParaRPr>
          </a:p>
          <a:p>
            <a:pPr marL="174625" lvl="1" indent="-174625">
              <a:buFont typeface="Arial" charset="0"/>
              <a:buChar char="•"/>
            </a:pPr>
            <a:r>
              <a:rPr lang="en-US" sz="1600" b="1" dirty="0" smtClean="0">
                <a:solidFill>
                  <a:srgbClr val="00376C"/>
                </a:solidFill>
                <a:ea typeface="ＭＳ Ｐゴシック" charset="0"/>
              </a:rPr>
              <a:t>Germany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: </a:t>
            </a:r>
            <a:r>
              <a:rPr lang="en-US" sz="1600" dirty="0" err="1" smtClean="0">
                <a:solidFill>
                  <a:srgbClr val="00376C"/>
                </a:solidFill>
                <a:ea typeface="ＭＳ Ｐゴシック" charset="0"/>
              </a:rPr>
              <a:t>SocioEconomic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 Panel,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Berlin Aging Studies I &amp; II</a:t>
            </a:r>
          </a:p>
          <a:p>
            <a:pPr marL="174625" lvl="1" indent="-174625">
              <a:buFont typeface="Arial" charset="0"/>
              <a:buChar char="•"/>
            </a:pPr>
            <a:r>
              <a:rPr lang="en-US" sz="1600" b="1" dirty="0" smtClean="0">
                <a:solidFill>
                  <a:srgbClr val="00376C"/>
                </a:solidFill>
                <a:ea typeface="ＭＳ Ｐゴシック" charset="0"/>
              </a:rPr>
              <a:t>US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: Health &amp; Retirement Study</a:t>
            </a:r>
          </a:p>
          <a:p>
            <a:pPr marL="174625" lvl="1" indent="-174625">
              <a:buFont typeface="Arial" charset="0"/>
              <a:buChar char="•"/>
            </a:pPr>
            <a:r>
              <a:rPr lang="en-US" sz="1600" b="1" dirty="0" smtClean="0">
                <a:solidFill>
                  <a:srgbClr val="00376C"/>
                </a:solidFill>
                <a:ea typeface="ＭＳ Ｐゴシック" charset="0"/>
              </a:rPr>
              <a:t>UK</a:t>
            </a: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: British Household Panel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in-situ assessments of everyday life</a:t>
            </a:r>
          </a:p>
          <a:p>
            <a:pPr marL="173038" lvl="1" indent="-173038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contact people several times</a:t>
            </a:r>
            <a:b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</a:b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a day for an entire week</a:t>
            </a:r>
            <a:endParaRPr lang="en-US" sz="1600" b="1" dirty="0" smtClean="0">
              <a:solidFill>
                <a:srgbClr val="00376C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solidFill>
                  <a:srgbClr val="00376C"/>
                </a:solidFill>
              </a:rPr>
              <a:t>physiological markers</a:t>
            </a:r>
            <a:endParaRPr lang="en-US" sz="1600" b="1" dirty="0">
              <a:solidFill>
                <a:srgbClr val="00376C"/>
              </a:solidFill>
            </a:endParaRPr>
          </a:p>
          <a:p>
            <a:pPr marL="173038" lvl="1" indent="-173038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stress: cortisol</a:t>
            </a:r>
            <a:endParaRPr lang="en-US" sz="1200" dirty="0">
              <a:solidFill>
                <a:srgbClr val="00376C"/>
              </a:solidFill>
              <a:ea typeface="ＭＳ Ｐゴシック" charset="0"/>
            </a:endParaRPr>
          </a:p>
          <a:p>
            <a:pPr lvl="1"/>
            <a:endParaRPr lang="en-US" sz="1400" dirty="0">
              <a:solidFill>
                <a:srgbClr val="00376C"/>
              </a:solidFill>
              <a:ea typeface="ＭＳ Ｐゴシック" charset="0"/>
            </a:endParaRPr>
          </a:p>
        </p:txBody>
      </p:sp>
      <p:pic>
        <p:nvPicPr>
          <p:cNvPr id="16" name="Picture 3" descr="1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71" y="3945562"/>
            <a:ext cx="1809529" cy="1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7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17534" y="1643050"/>
            <a:ext cx="4238876" cy="49552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Welche</a:t>
            </a:r>
            <a:r>
              <a:rPr lang="en-US" sz="1400" dirty="0" smtClean="0">
                <a:solidFill>
                  <a:srgbClr val="00376C"/>
                </a:solidFill>
              </a:rPr>
              <a:t> (</a:t>
            </a:r>
            <a:r>
              <a:rPr lang="en-US" sz="1400" dirty="0" err="1" smtClean="0">
                <a:solidFill>
                  <a:srgbClr val="00376C"/>
                </a:solidFill>
              </a:rPr>
              <a:t>neuro</a:t>
            </a:r>
            <a:r>
              <a:rPr lang="en-US" sz="1400" dirty="0" smtClean="0">
                <a:solidFill>
                  <a:srgbClr val="00376C"/>
                </a:solidFill>
              </a:rPr>
              <a:t>-)</a:t>
            </a:r>
            <a:r>
              <a:rPr lang="en-US" sz="1400" dirty="0" err="1" smtClean="0">
                <a:solidFill>
                  <a:srgbClr val="00376C"/>
                </a:solidFill>
              </a:rPr>
              <a:t>psychologischen</a:t>
            </a:r>
            <a:r>
              <a:rPr lang="en-US" sz="1400" dirty="0" smtClean="0">
                <a:solidFill>
                  <a:srgbClr val="00376C"/>
                </a:solidFill>
              </a:rPr>
              <a:t>  und –</a:t>
            </a:r>
            <a:r>
              <a:rPr lang="en-US" sz="1400" dirty="0" err="1" smtClean="0">
                <a:solidFill>
                  <a:srgbClr val="00376C"/>
                </a:solidFill>
              </a:rPr>
              <a:t>biologischen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   </a:t>
            </a:r>
            <a:r>
              <a:rPr lang="en-US" sz="1400" dirty="0" err="1" smtClean="0">
                <a:solidFill>
                  <a:srgbClr val="00376C"/>
                </a:solidFill>
              </a:rPr>
              <a:t>Veränderungen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liegen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Zwängen</a:t>
            </a:r>
            <a:r>
              <a:rPr lang="en-US" sz="1400" dirty="0" smtClean="0">
                <a:solidFill>
                  <a:srgbClr val="00376C"/>
                </a:solidFill>
              </a:rPr>
              <a:t> und </a:t>
            </a:r>
            <a:r>
              <a:rPr lang="en-US" sz="1400" dirty="0" err="1" smtClean="0">
                <a:solidFill>
                  <a:srgbClr val="00376C"/>
                </a:solidFill>
              </a:rPr>
              <a:t>Ängsten</a:t>
            </a:r>
            <a:r>
              <a:rPr lang="en-US" sz="1400" dirty="0" smtClean="0">
                <a:solidFill>
                  <a:srgbClr val="00376C"/>
                </a:solidFill>
              </a:rPr>
              <a:t/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   </a:t>
            </a:r>
            <a:r>
              <a:rPr lang="en-US" sz="1400" dirty="0" err="1" smtClean="0">
                <a:solidFill>
                  <a:srgbClr val="00376C"/>
                </a:solidFill>
              </a:rPr>
              <a:t>zugrunde</a:t>
            </a:r>
            <a:r>
              <a:rPr lang="en-US" sz="1400" dirty="0" smtClean="0">
                <a:solidFill>
                  <a:srgbClr val="00376C"/>
                </a:solidFill>
              </a:rPr>
              <a:t> ?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Läßt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sich</a:t>
            </a:r>
            <a:r>
              <a:rPr lang="en-US" sz="1400" dirty="0" smtClean="0">
                <a:solidFill>
                  <a:srgbClr val="00376C"/>
                </a:solidFill>
              </a:rPr>
              <a:t> “</a:t>
            </a:r>
            <a:r>
              <a:rPr lang="en-US" sz="1400" dirty="0" err="1" smtClean="0">
                <a:solidFill>
                  <a:srgbClr val="00376C"/>
                </a:solidFill>
              </a:rPr>
              <a:t>Vulnerabilität</a:t>
            </a:r>
            <a:r>
              <a:rPr lang="en-US" sz="1400" dirty="0" smtClean="0">
                <a:solidFill>
                  <a:srgbClr val="00376C"/>
                </a:solidFill>
              </a:rPr>
              <a:t>” </a:t>
            </a:r>
            <a:r>
              <a:rPr lang="en-US" sz="1400" dirty="0" err="1" smtClean="0">
                <a:solidFill>
                  <a:srgbClr val="00376C"/>
                </a:solidFill>
              </a:rPr>
              <a:t>für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solche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Störungen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   </a:t>
            </a:r>
            <a:r>
              <a:rPr lang="en-US" sz="1400" dirty="0" err="1" smtClean="0">
                <a:solidFill>
                  <a:srgbClr val="00376C"/>
                </a:solidFill>
              </a:rPr>
              <a:t>identifizieren</a:t>
            </a:r>
            <a:r>
              <a:rPr lang="en-US" sz="1400" dirty="0" smtClean="0">
                <a:solidFill>
                  <a:srgbClr val="00376C"/>
                </a:solidFill>
              </a:rPr>
              <a:t> ?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Was </a:t>
            </a:r>
            <a:r>
              <a:rPr lang="en-US" sz="1400" dirty="0" err="1" smtClean="0">
                <a:solidFill>
                  <a:srgbClr val="00376C"/>
                </a:solidFill>
              </a:rPr>
              <a:t>verändert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sich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im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Gehirn</a:t>
            </a:r>
            <a:r>
              <a:rPr lang="en-US" sz="1400" dirty="0" smtClean="0">
                <a:solidFill>
                  <a:srgbClr val="00376C"/>
                </a:solidFill>
              </a:rPr>
              <a:t> und </a:t>
            </a:r>
            <a:r>
              <a:rPr lang="en-US" sz="1400" dirty="0" err="1" smtClean="0">
                <a:solidFill>
                  <a:srgbClr val="00376C"/>
                </a:solidFill>
              </a:rPr>
              <a:t>im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Verhalten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   </a:t>
            </a:r>
            <a:r>
              <a:rPr lang="en-US" sz="1400" dirty="0" err="1" smtClean="0">
                <a:solidFill>
                  <a:srgbClr val="00376C"/>
                </a:solidFill>
              </a:rPr>
              <a:t>unter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Therapie</a:t>
            </a:r>
            <a:r>
              <a:rPr lang="en-US" sz="1400" dirty="0" smtClean="0">
                <a:solidFill>
                  <a:srgbClr val="00376C"/>
                </a:solidFill>
              </a:rPr>
              <a:t> ?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Wie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effektiv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sind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bestimmte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Therapieformen</a:t>
            </a:r>
            <a:r>
              <a:rPr lang="en-US" sz="1400" dirty="0" smtClean="0">
                <a:solidFill>
                  <a:srgbClr val="00376C"/>
                </a:solidFill>
              </a:rPr>
              <a:t> ?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Welche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speziellen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Probleme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treten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bei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der</a:t>
            </a:r>
            <a:r>
              <a:rPr lang="en-US" sz="1400" smtClean="0">
                <a:solidFill>
                  <a:srgbClr val="00376C"/>
                </a:solidFill>
              </a:rPr>
              <a:t> </a:t>
            </a:r>
            <a:br>
              <a:rPr lang="en-US" sz="1400" smtClean="0">
                <a:solidFill>
                  <a:srgbClr val="00376C"/>
                </a:solidFill>
              </a:rPr>
            </a:br>
            <a:r>
              <a:rPr lang="en-US" sz="1400" smtClean="0">
                <a:solidFill>
                  <a:srgbClr val="00376C"/>
                </a:solidFill>
              </a:rPr>
              <a:t>   Versorgung</a:t>
            </a:r>
            <a:r>
              <a:rPr lang="en-US" sz="1400" dirty="0" smtClean="0">
                <a:solidFill>
                  <a:srgbClr val="00376C"/>
                </a:solidFill>
              </a:rPr>
              <a:t> von </a:t>
            </a:r>
            <a:r>
              <a:rPr lang="en-US" sz="1400" dirty="0" err="1" smtClean="0">
                <a:solidFill>
                  <a:srgbClr val="00376C"/>
                </a:solidFill>
              </a:rPr>
              <a:t>Migranten</a:t>
            </a:r>
            <a:r>
              <a:rPr lang="en-US" sz="1400" dirty="0" smtClean="0">
                <a:solidFill>
                  <a:srgbClr val="00376C"/>
                </a:solidFill>
              </a:rPr>
              <a:t> auf ?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Neuropsychologische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Veränderungen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im</a:t>
            </a:r>
            <a:r>
              <a:rPr lang="en-US" sz="1400" dirty="0" smtClean="0">
                <a:solidFill>
                  <a:srgbClr val="00376C"/>
                </a:solidFill>
              </a:rPr>
              <a:t> Alter</a:t>
            </a:r>
          </a:p>
          <a:p>
            <a:pPr marL="0" lvl="1" defTabSz="9144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Psychologische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Interventionen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bei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</a:rPr>
              <a:t>Demenz</a:t>
            </a:r>
            <a:r>
              <a:rPr lang="en-US" sz="1400" dirty="0" smtClean="0">
                <a:solidFill>
                  <a:srgbClr val="00376C"/>
                </a:solidFill>
              </a:rPr>
              <a:t> und </a:t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   </a:t>
            </a:r>
            <a:r>
              <a:rPr lang="en-US" sz="1400" dirty="0" err="1" smtClean="0">
                <a:solidFill>
                  <a:srgbClr val="00376C"/>
                </a:solidFill>
              </a:rPr>
              <a:t>Schlafanfall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</a:p>
          <a:p>
            <a:pPr marL="0" lvl="1" defTabSz="914400">
              <a:defRPr/>
            </a:pPr>
            <a:endParaRPr lang="en-US" sz="1400" b="1" dirty="0" smtClean="0">
              <a:solidFill>
                <a:srgbClr val="00376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1" defTabSz="914400">
              <a:defRPr/>
            </a:pPr>
            <a:r>
              <a:rPr lang="en-US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Wir</a:t>
            </a:r>
            <a:r>
              <a:rPr lang="en-US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benutzen</a:t>
            </a:r>
            <a:r>
              <a:rPr lang="en-US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 :</a:t>
            </a:r>
          </a:p>
          <a:p>
            <a:pPr marL="0" lvl="1" defTabSz="914400">
              <a:defRPr/>
            </a:pPr>
            <a:r>
              <a:rPr lang="en-US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EEG, (f)MRT, SCR, HR, </a:t>
            </a:r>
            <a:r>
              <a:rPr lang="en-US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Okulographie</a:t>
            </a:r>
            <a:r>
              <a:rPr lang="en-US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en-US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Reaktionszeiten</a:t>
            </a:r>
            <a:endParaRPr lang="en-US" sz="1400" dirty="0" smtClean="0">
              <a:solidFill>
                <a:srgbClr val="00376C"/>
              </a:solidFill>
              <a:ea typeface="Verdana" pitchFamily="34" charset="0"/>
              <a:cs typeface="Verdana" pitchFamily="34" charset="0"/>
            </a:endParaRPr>
          </a:p>
          <a:p>
            <a:pPr marL="177800" indent="-177800" defTabSz="914400">
              <a:spcAft>
                <a:spcPts val="600"/>
              </a:spcAft>
              <a:defRPr/>
            </a:pPr>
            <a:r>
              <a:rPr lang="en-GB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Psychometrie</a:t>
            </a:r>
            <a:r>
              <a:rPr lang="en-GB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, Computational </a:t>
            </a:r>
            <a:r>
              <a:rPr lang="en-GB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modeling</a:t>
            </a:r>
            <a:r>
              <a:rPr lang="en-GB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  (</a:t>
            </a:r>
            <a:r>
              <a:rPr lang="en-GB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Forschung</a:t>
            </a:r>
            <a:r>
              <a:rPr lang="en-GB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pPr marL="177800" indent="-177800" defTabSz="914400">
              <a:defRPr/>
            </a:pPr>
            <a:r>
              <a:rPr lang="en-GB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Kognitive</a:t>
            </a:r>
            <a:r>
              <a:rPr lang="en-GB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GB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Verhaltenstherapie</a:t>
            </a:r>
            <a:r>
              <a:rPr lang="en-GB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en-GB" sz="1400" dirty="0" err="1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Behandlung</a:t>
            </a:r>
            <a:r>
              <a:rPr lang="en-GB" sz="1400" dirty="0" smtClean="0">
                <a:solidFill>
                  <a:srgbClr val="00376C"/>
                </a:solidFill>
                <a:ea typeface="Verdana" pitchFamily="34" charset="0"/>
                <a:cs typeface="Verdana" pitchFamily="34" charset="0"/>
              </a:rPr>
              <a:t>)</a:t>
            </a:r>
            <a:endParaRPr lang="en-US" sz="1400" dirty="0" smtClean="0">
              <a:solidFill>
                <a:srgbClr val="00376C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-112533" y="1139720"/>
            <a:ext cx="327315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Klinische Psychologie (C4)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4686068" y="1142984"/>
            <a:ext cx="4395771" cy="53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Themen und Methoden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83846" y="-2"/>
            <a:ext cx="549105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</a:pP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4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Bereich Klinische Psychologie</a:t>
            </a: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Titel 3"/>
          <p:cNvSpPr>
            <a:spLocks/>
          </p:cNvSpPr>
          <p:nvPr/>
        </p:nvSpPr>
        <p:spPr bwMode="auto">
          <a:xfrm>
            <a:off x="2071670" y="2000240"/>
            <a:ext cx="2712509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Psychotherapie und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Somatopsychologie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(C3)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el 3"/>
          <p:cNvSpPr>
            <a:spLocks/>
          </p:cNvSpPr>
          <p:nvPr/>
        </p:nvSpPr>
        <p:spPr bwMode="auto">
          <a:xfrm>
            <a:off x="428596" y="4140116"/>
            <a:ext cx="2712509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Klinische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Gerontopsychologie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(W1)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Bild 7" descr="049_34351_Dru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5000636"/>
            <a:ext cx="1740316" cy="124142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898616"/>
            <a:ext cx="1244632" cy="124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 descr="P:\Roth\Poster\Thoma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2759079"/>
            <a:ext cx="1214446" cy="161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24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Clinical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/ Outpatient Care Unit</a:t>
            </a: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Dr. Norbert Kathmann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0017" y="2006998"/>
            <a:ext cx="4278295" cy="4456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Cognitive-affective mechanisms and brain dysfunctions in mental disease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Performance monitoring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Reward-based learning 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Decision making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Volitional action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Procedural learning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Emotion regulation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Agency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Genetics</a:t>
            </a:r>
          </a:p>
          <a:p>
            <a:pPr lvl="1" defTabSz="1095375">
              <a:tabLst>
                <a:tab pos="180975" algn="l"/>
              </a:tabLst>
            </a:pPr>
            <a:r>
              <a:rPr lang="en-US" sz="1400" dirty="0">
                <a:solidFill>
                  <a:srgbClr val="00376C"/>
                </a:solidFill>
              </a:rPr>
              <a:t> </a:t>
            </a:r>
            <a:r>
              <a:rPr lang="en-US" sz="1400" dirty="0" smtClean="0">
                <a:solidFill>
                  <a:srgbClr val="00376C"/>
                </a:solidFill>
              </a:rPr>
              <a:t>      </a:t>
            </a:r>
            <a:r>
              <a:rPr lang="en-US" sz="1100" dirty="0" smtClean="0">
                <a:solidFill>
                  <a:srgbClr val="00376C"/>
                </a:solidFill>
              </a:rPr>
              <a:t>(Funding: DFG /BMBF /VW Foundation)</a:t>
            </a:r>
          </a:p>
          <a:p>
            <a:pPr defTabSz="1095375">
              <a:tabLst>
                <a:tab pos="180975" algn="l"/>
              </a:tabLst>
            </a:pPr>
            <a:endParaRPr lang="en-US" sz="12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Treatment of anxiety disorders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Evaluation of treatment components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Development of guidelines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endParaRPr lang="en-US" sz="1400" dirty="0" smtClean="0">
              <a:solidFill>
                <a:srgbClr val="00376C"/>
              </a:solidFill>
            </a:endParaRPr>
          </a:p>
          <a:p>
            <a:pPr lvl="0"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Patient groups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Obsessive-compulsive disorder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Panic disorder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Schizophrenia</a:t>
            </a: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42782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891859" y="1464370"/>
            <a:ext cx="31808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16302" y="2000987"/>
            <a:ext cx="4148890" cy="4462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Electroencephalography (EEG)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Event-related brain potentials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Time-frequency analysis</a:t>
            </a:r>
          </a:p>
          <a:p>
            <a:pPr marL="800100" lvl="1" indent="-342900" defTabSz="1095375">
              <a:spcAft>
                <a:spcPts val="1200"/>
              </a:spcAft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Source analysis</a:t>
            </a:r>
            <a:endParaRPr lang="en-US" sz="24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err="1" smtClean="0">
                <a:solidFill>
                  <a:srgbClr val="00376C"/>
                </a:solidFill>
              </a:rPr>
              <a:t>Oculography</a:t>
            </a:r>
            <a:endParaRPr lang="en-US" sz="1600" b="1" dirty="0" smtClean="0">
              <a:solidFill>
                <a:srgbClr val="00376C"/>
              </a:solidFill>
            </a:endParaRP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(Anti-) Saccades</a:t>
            </a:r>
          </a:p>
          <a:p>
            <a:pPr marL="800100" lvl="1" indent="-342900" defTabSz="1095375">
              <a:spcAft>
                <a:spcPts val="1200"/>
              </a:spcAft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Smooth-pursuit eye </a:t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movements</a:t>
            </a:r>
            <a:endParaRPr lang="en-US" sz="2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Functional-/ Magnetic Resonance </a:t>
            </a:r>
            <a:br>
              <a:rPr lang="en-US" sz="1600" b="1" dirty="0" smtClean="0">
                <a:solidFill>
                  <a:srgbClr val="00376C"/>
                </a:solidFill>
              </a:rPr>
            </a:br>
            <a:r>
              <a:rPr lang="en-US" sz="1600" b="1" dirty="0" smtClean="0">
                <a:solidFill>
                  <a:srgbClr val="00376C"/>
                </a:solidFill>
              </a:rPr>
              <a:t>Imaging (MRI &amp; </a:t>
            </a:r>
            <a:r>
              <a:rPr lang="en-US" sz="1600" b="1" dirty="0" err="1" smtClean="0">
                <a:solidFill>
                  <a:srgbClr val="00376C"/>
                </a:solidFill>
              </a:rPr>
              <a:t>fMRI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BOLD Response (GLM) analysis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Connectivity analysis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Resting State Analysis</a:t>
            </a: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err="1" smtClean="0">
                <a:solidFill>
                  <a:srgbClr val="00376C"/>
                </a:solidFill>
              </a:rPr>
              <a:t>Morphometry</a:t>
            </a:r>
            <a:endParaRPr lang="en-US" sz="1400" dirty="0" smtClean="0">
              <a:solidFill>
                <a:srgbClr val="00376C"/>
              </a:solidFill>
            </a:endParaRPr>
          </a:p>
          <a:p>
            <a:pPr marL="800100" lvl="1" indent="-342900" defTabSz="1095375">
              <a:buFont typeface="Arial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Simultaneous EEG/</a:t>
            </a:r>
            <a:r>
              <a:rPr lang="en-US" sz="1400" dirty="0" err="1" smtClean="0">
                <a:solidFill>
                  <a:srgbClr val="00376C"/>
                </a:solidFill>
              </a:rPr>
              <a:t>fMRI</a:t>
            </a:r>
            <a:r>
              <a:rPr lang="en-US" sz="1400" dirty="0" smtClean="0">
                <a:solidFill>
                  <a:srgbClr val="00376C"/>
                </a:solidFill>
              </a:rPr>
              <a:t> </a:t>
            </a:r>
            <a:br>
              <a:rPr lang="en-US" sz="1400" dirty="0" smtClean="0">
                <a:solidFill>
                  <a:srgbClr val="00376C"/>
                </a:solidFill>
              </a:rPr>
            </a:b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/>
            </a:r>
            <a:br>
              <a:rPr lang="en-US" sz="1600" b="1" dirty="0" smtClean="0">
                <a:solidFill>
                  <a:srgbClr val="00376C"/>
                </a:solidFill>
              </a:rPr>
            </a:br>
            <a:r>
              <a:rPr lang="en-US" sz="1600" b="1" dirty="0" err="1" smtClean="0">
                <a:solidFill>
                  <a:srgbClr val="00376C"/>
                </a:solidFill>
              </a:rPr>
              <a:t>Transcranial</a:t>
            </a:r>
            <a:r>
              <a:rPr lang="en-US" sz="1600" b="1" dirty="0" smtClean="0">
                <a:solidFill>
                  <a:srgbClr val="00376C"/>
                </a:solidFill>
              </a:rPr>
              <a:t> magnetic stimulation (TMS)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18466" y="0"/>
            <a:ext cx="404516" cy="12421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3" name="Bild 2" descr="Unbenannt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72" y="2284186"/>
            <a:ext cx="1036251" cy="1712862"/>
          </a:xfrm>
          <a:prstGeom prst="rect">
            <a:avLst/>
          </a:prstGeom>
        </p:spPr>
      </p:pic>
      <p:pic>
        <p:nvPicPr>
          <p:cNvPr id="6" name="Bild 5" descr="Unbenannt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1" y="2100331"/>
            <a:ext cx="835096" cy="1231310"/>
          </a:xfrm>
          <a:prstGeom prst="rect">
            <a:avLst/>
          </a:prstGeom>
        </p:spPr>
      </p:pic>
      <p:pic>
        <p:nvPicPr>
          <p:cNvPr id="7" name="Bild 6" descr="Unbenannt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1" y="3430868"/>
            <a:ext cx="835096" cy="926530"/>
          </a:xfrm>
          <a:prstGeom prst="rect">
            <a:avLst/>
          </a:prstGeom>
        </p:spPr>
      </p:pic>
      <p:pic>
        <p:nvPicPr>
          <p:cNvPr id="8" name="Bild 7" descr="Unbenannt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1" y="4465770"/>
            <a:ext cx="829001" cy="700993"/>
          </a:xfrm>
          <a:prstGeom prst="rect">
            <a:avLst/>
          </a:prstGeom>
        </p:spPr>
      </p:pic>
      <p:pic>
        <p:nvPicPr>
          <p:cNvPr id="14" name="Bild 13" descr="Unbenannt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1" y="5248043"/>
            <a:ext cx="835096" cy="646133"/>
          </a:xfrm>
          <a:prstGeom prst="rect">
            <a:avLst/>
          </a:prstGeom>
        </p:spPr>
      </p:pic>
      <p:pic>
        <p:nvPicPr>
          <p:cNvPr id="21" name="Bild 20" descr="Unbenannt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01" y="5109814"/>
            <a:ext cx="835096" cy="646133"/>
          </a:xfrm>
          <a:prstGeom prst="rect">
            <a:avLst/>
          </a:prstGeom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6608" y="-1"/>
            <a:ext cx="1244632" cy="1244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18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3981450" y="0"/>
            <a:ext cx="3694113" cy="1241425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Psychotherapy</a:t>
            </a:r>
            <a:r>
              <a:rPr lang="de-DE" sz="2100" b="1" dirty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and</a:t>
            </a:r>
            <a:r>
              <a:rPr lang="de-DE" sz="2100" b="1" dirty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Somatopsychology</a:t>
            </a:r>
            <a:endParaRPr lang="de-DE" sz="2100" b="1" dirty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algn="ctr" eaLnBrk="0" fontAlgn="auto" hangingPunct="0">
              <a:spcAft>
                <a:spcPts val="0"/>
              </a:spcAft>
              <a:defRPr/>
            </a:pPr>
            <a:endParaRPr lang="de-DE" sz="800" dirty="0">
              <a:solidFill>
                <a:srgbClr val="00376C"/>
              </a:solidFill>
              <a:latin typeface="+mn-lt"/>
              <a:cs typeface="+mn-cs"/>
            </a:endParaRPr>
          </a:p>
          <a:p>
            <a:pPr algn="ctr" eaLnBrk="0" fontAlgn="auto" hangingPunct="0">
              <a:spcAft>
                <a:spcPts val="0"/>
              </a:spcAft>
              <a:defRPr/>
            </a:pPr>
            <a:r>
              <a:rPr lang="de-DE" dirty="0">
                <a:solidFill>
                  <a:srgbClr val="00376C"/>
                </a:solidFill>
                <a:latin typeface="+mn-lt"/>
                <a:cs typeface="+mn-cs"/>
              </a:rPr>
              <a:t>     Prof. Dr. Thomas Fydrich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41338" y="2006600"/>
            <a:ext cx="4278312" cy="4662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108000" tIns="0" rIns="216000" bIns="0">
            <a:spAutoFit/>
          </a:bodyPr>
          <a:lstStyle/>
          <a:p>
            <a:pPr marL="342900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500" b="1" dirty="0">
              <a:solidFill>
                <a:srgbClr val="00376C"/>
              </a:solidFill>
              <a:latin typeface="+mn-lt"/>
              <a:cs typeface="+mn-cs"/>
            </a:endParaRPr>
          </a:p>
          <a:p>
            <a:pPr marL="342900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600" b="1" dirty="0">
                <a:solidFill>
                  <a:srgbClr val="00376C"/>
                </a:solidFill>
                <a:latin typeface="+mn-lt"/>
                <a:cs typeface="+mn-cs"/>
              </a:rPr>
              <a:t>Disorder-related research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>
                <a:solidFill>
                  <a:srgbClr val="00376C"/>
                </a:solidFill>
                <a:latin typeface="+mj-lt"/>
                <a:cs typeface="+mn-cs"/>
              </a:rPr>
              <a:t>Social Phobia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>
                <a:solidFill>
                  <a:srgbClr val="00376C"/>
                </a:solidFill>
                <a:latin typeface="+mj-lt"/>
                <a:cs typeface="+mn-cs"/>
              </a:rPr>
              <a:t>Personality Disorders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>
                <a:solidFill>
                  <a:srgbClr val="00376C"/>
                </a:solidFill>
                <a:latin typeface="+mj-lt"/>
                <a:cs typeface="+mn-cs"/>
              </a:rPr>
              <a:t>Obsessive-Compulsive Disorder in children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>
                <a:solidFill>
                  <a:srgbClr val="00376C"/>
                </a:solidFill>
                <a:latin typeface="+mj-lt"/>
                <a:cs typeface="+mn-cs"/>
              </a:rPr>
              <a:t>Depression and motivation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>
                <a:solidFill>
                  <a:srgbClr val="00376C"/>
                </a:solidFill>
                <a:latin typeface="+mj-lt"/>
                <a:cs typeface="+mn-cs"/>
              </a:rPr>
              <a:t>Panic Disorder and Agoraphobia</a:t>
            </a:r>
          </a:p>
          <a:p>
            <a:pPr marL="342900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500" b="1" dirty="0">
              <a:solidFill>
                <a:srgbClr val="00376C"/>
              </a:solidFill>
              <a:latin typeface="+mn-lt"/>
              <a:cs typeface="+mn-cs"/>
            </a:endParaRPr>
          </a:p>
          <a:p>
            <a:pPr marL="342900" lvl="1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600" b="1" dirty="0">
                <a:solidFill>
                  <a:srgbClr val="00376C"/>
                </a:solidFill>
                <a:latin typeface="+mn-lt"/>
                <a:cs typeface="+mn-cs"/>
              </a:rPr>
              <a:t>Quality assurance and evaluation of psychotherapeutic care</a:t>
            </a:r>
          </a:p>
          <a:p>
            <a:pPr marL="342900" lvl="1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500" b="1" dirty="0">
              <a:solidFill>
                <a:srgbClr val="00376C"/>
              </a:solidFill>
              <a:latin typeface="+mn-lt"/>
              <a:cs typeface="+mn-cs"/>
            </a:endParaRPr>
          </a:p>
          <a:p>
            <a:pPr marL="342900" lvl="1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600" b="1" dirty="0">
                <a:solidFill>
                  <a:srgbClr val="00376C"/>
                </a:solidFill>
                <a:latin typeface="+mn-lt"/>
                <a:cs typeface="+mn-cs"/>
              </a:rPr>
              <a:t>Social support and health</a:t>
            </a:r>
          </a:p>
          <a:p>
            <a:pPr marL="342900" lvl="1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500" b="1" dirty="0">
              <a:solidFill>
                <a:srgbClr val="00376C"/>
              </a:solidFill>
              <a:latin typeface="+mn-lt"/>
              <a:cs typeface="+mn-cs"/>
            </a:endParaRPr>
          </a:p>
          <a:p>
            <a:pPr marL="342900" lvl="1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600" b="1" dirty="0">
                <a:solidFill>
                  <a:srgbClr val="00376C"/>
                </a:solidFill>
                <a:latin typeface="+mn-lt"/>
                <a:cs typeface="+mn-cs"/>
              </a:rPr>
              <a:t>Homework assignments in psychotherapy</a:t>
            </a:r>
          </a:p>
          <a:p>
            <a:pPr marL="342900" lvl="1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500" dirty="0">
              <a:solidFill>
                <a:srgbClr val="00376C"/>
              </a:solidFill>
              <a:latin typeface="+mj-lt"/>
              <a:cs typeface="+mn-cs"/>
            </a:endParaRPr>
          </a:p>
          <a:p>
            <a:pPr marL="342900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sz="1600" b="1" dirty="0">
                <a:solidFill>
                  <a:srgbClr val="00376C"/>
                </a:solidFill>
                <a:latin typeface="+mn-lt"/>
                <a:cs typeface="+mn-cs"/>
              </a:rPr>
              <a:t>Mental health and culture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>
                <a:solidFill>
                  <a:srgbClr val="00376C"/>
                </a:solidFill>
                <a:latin typeface="+mj-lt"/>
                <a:cs typeface="+mn-cs"/>
              </a:rPr>
              <a:t>Mental health care utilization and migration</a:t>
            </a:r>
          </a:p>
          <a:p>
            <a:pPr marL="800100" lvl="1" indent="-342900" defTabSz="1095375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180975" algn="l"/>
              </a:tabLst>
              <a:defRPr/>
            </a:pPr>
            <a:r>
              <a:rPr lang="en-US" sz="1500" dirty="0" err="1">
                <a:solidFill>
                  <a:srgbClr val="00376C"/>
                </a:solidFill>
                <a:latin typeface="+mn-lt"/>
                <a:cs typeface="+mn-cs"/>
              </a:rPr>
              <a:t>Transcultural</a:t>
            </a:r>
            <a:r>
              <a:rPr lang="en-US" sz="1500" dirty="0">
                <a:solidFill>
                  <a:srgbClr val="00376C"/>
                </a:solidFill>
                <a:latin typeface="+mn-lt"/>
                <a:cs typeface="+mn-cs"/>
              </a:rPr>
              <a:t> aspects of mental disorders and psychotherapy</a:t>
            </a:r>
            <a:endParaRPr lang="en-US" sz="500" dirty="0">
              <a:solidFill>
                <a:srgbClr val="00376C"/>
              </a:solidFill>
              <a:latin typeface="+mn-lt"/>
              <a:cs typeface="+mn-cs"/>
            </a:endParaRPr>
          </a:p>
          <a:p>
            <a:pPr marL="342900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1600" b="1" dirty="0">
              <a:solidFill>
                <a:srgbClr val="00376C"/>
              </a:solidFill>
              <a:latin typeface="+mn-lt"/>
              <a:cs typeface="+mn-cs"/>
            </a:endParaRPr>
          </a:p>
          <a:p>
            <a:pPr marL="342900" indent="-342900" defTabSz="1095375" fontAlgn="auto"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sz="1600" b="1" dirty="0">
              <a:solidFill>
                <a:srgbClr val="00376C"/>
              </a:solidFill>
              <a:latin typeface="+mn-lt"/>
              <a:cs typeface="+mn-cs"/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800" y="1463675"/>
            <a:ext cx="22526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de-DE" sz="2100" b="1" dirty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Research Topics</a:t>
            </a: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6483350" y="1463675"/>
            <a:ext cx="23495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Staff</a:t>
            </a:r>
            <a:r>
              <a:rPr lang="de-DE" sz="2100" b="1" dirty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 /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81575" y="2011363"/>
            <a:ext cx="381000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sz="1600" b="1" dirty="0" err="1" smtClean="0">
                <a:solidFill>
                  <a:srgbClr val="00376C"/>
                </a:solidFill>
                <a:latin typeface="Calibri" pitchFamily="34" charset="0"/>
              </a:rPr>
              <a:t>Staff</a:t>
            </a:r>
            <a:endParaRPr lang="de-DE" sz="1600" b="1" dirty="0">
              <a:solidFill>
                <a:srgbClr val="00376C"/>
              </a:solidFill>
              <a:latin typeface="Calibri" pitchFamily="34" charset="0"/>
            </a:endParaRPr>
          </a:p>
          <a:p>
            <a:pPr marL="457200" lvl="2"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376C"/>
                </a:solidFill>
                <a:latin typeface="Calibri" pitchFamily="34" charset="0"/>
              </a:rPr>
              <a:t> Dipl.-Psych. Kirsten Baschin</a:t>
            </a:r>
          </a:p>
          <a:p>
            <a:pPr marL="457200" lvl="2"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376C"/>
                </a:solidFill>
                <a:latin typeface="Calibri" pitchFamily="34" charset="0"/>
              </a:rPr>
              <a:t> Dr. Andrea Ertle</a:t>
            </a:r>
          </a:p>
          <a:p>
            <a:pPr marL="457200" lvl="2"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376C"/>
                </a:solidFill>
                <a:latin typeface="Calibri" pitchFamily="34" charset="0"/>
              </a:rPr>
              <a:t> PD Dr. Lydia Fehm</a:t>
            </a:r>
          </a:p>
          <a:p>
            <a:pPr marL="457200" lvl="2"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376C"/>
                </a:solidFill>
                <a:latin typeface="Calibri" pitchFamily="34" charset="0"/>
              </a:rPr>
              <a:t> Dr. Ulrike von Lersner</a:t>
            </a:r>
          </a:p>
          <a:p>
            <a:pPr marL="457200" lvl="2">
              <a:buFont typeface="Arial" charset="0"/>
              <a:buChar char="•"/>
              <a:defRPr/>
            </a:pPr>
            <a:r>
              <a:rPr lang="en-US" sz="1500" dirty="0">
                <a:solidFill>
                  <a:srgbClr val="00376C"/>
                </a:solidFill>
                <a:latin typeface="Calibri" pitchFamily="34" charset="0"/>
              </a:rPr>
              <a:t> Dipl.-Psych. Dominik Ülsmann</a:t>
            </a:r>
            <a:endParaRPr lang="en-US" b="1" dirty="0">
              <a:solidFill>
                <a:srgbClr val="00376C"/>
              </a:solidFill>
              <a:latin typeface="Calibri" pitchFamily="34" charset="0"/>
            </a:endParaRPr>
          </a:p>
          <a:p>
            <a:pPr marL="0" lvl="1">
              <a:defRPr/>
            </a:pPr>
            <a:endParaRPr lang="en-US" b="1" dirty="0">
              <a:solidFill>
                <a:srgbClr val="00376C"/>
              </a:solidFill>
              <a:latin typeface="Calibri" pitchFamily="34" charset="0"/>
            </a:endParaRPr>
          </a:p>
          <a:p>
            <a:pPr marL="0" lvl="1">
              <a:defRPr/>
            </a:pPr>
            <a:endParaRPr lang="en-US" sz="1600" b="1" dirty="0">
              <a:solidFill>
                <a:srgbClr val="00376C"/>
              </a:solidFill>
              <a:latin typeface="Calibri" pitchFamily="34" charset="0"/>
            </a:endParaRPr>
          </a:p>
          <a:p>
            <a:pPr marL="0" lvl="1">
              <a:defRPr/>
            </a:pPr>
            <a:r>
              <a:rPr lang="en-US" sz="1600" b="1" dirty="0">
                <a:solidFill>
                  <a:srgbClr val="00376C"/>
                </a:solidFill>
                <a:latin typeface="Calibri" pitchFamily="34" charset="0"/>
              </a:rPr>
              <a:t>ZPHU – </a:t>
            </a:r>
            <a:r>
              <a:rPr lang="de-DE" sz="1600" b="1" dirty="0" err="1">
                <a:solidFill>
                  <a:srgbClr val="00376C"/>
                </a:solidFill>
                <a:latin typeface="Calibri" pitchFamily="34" charset="0"/>
              </a:rPr>
              <a:t>Psychotherapy</a:t>
            </a:r>
            <a:r>
              <a:rPr lang="de-DE" sz="1600" b="1" dirty="0">
                <a:solidFill>
                  <a:srgbClr val="00376C"/>
                </a:solidFill>
                <a:latin typeface="Calibri" pitchFamily="34" charset="0"/>
              </a:rPr>
              <a:t> Training </a:t>
            </a:r>
            <a:r>
              <a:rPr lang="de-DE" sz="1600" b="1" dirty="0" err="1">
                <a:solidFill>
                  <a:srgbClr val="00376C"/>
                </a:solidFill>
                <a:latin typeface="Calibri" pitchFamily="34" charset="0"/>
              </a:rPr>
              <a:t>and</a:t>
            </a:r>
            <a:r>
              <a:rPr lang="de-DE" sz="1600" b="1" dirty="0">
                <a:solidFill>
                  <a:srgbClr val="00376C"/>
                </a:solidFill>
                <a:latin typeface="Calibri" pitchFamily="34" charset="0"/>
              </a:rPr>
              <a:t> 	Treatment </a:t>
            </a:r>
            <a:r>
              <a:rPr lang="de-DE" sz="1600" b="1" dirty="0" smtClean="0">
                <a:solidFill>
                  <a:srgbClr val="00376C"/>
                </a:solidFill>
                <a:latin typeface="Calibri" pitchFamily="34" charset="0"/>
              </a:rPr>
              <a:t>Center</a:t>
            </a:r>
            <a:endParaRPr lang="de-DE" sz="1600" b="1" dirty="0">
              <a:solidFill>
                <a:srgbClr val="00376C"/>
              </a:solidFill>
              <a:latin typeface="Calibri" pitchFamily="34" charset="0"/>
            </a:endParaRPr>
          </a:p>
          <a:p>
            <a:pPr marL="0" lvl="1">
              <a:defRPr/>
            </a:pPr>
            <a:r>
              <a:rPr lang="de-DE" sz="1600" b="1" dirty="0">
                <a:solidFill>
                  <a:srgbClr val="00376C"/>
                </a:solidFill>
                <a:latin typeface="Calibri" pitchFamily="34" charset="0"/>
              </a:rPr>
              <a:t>	</a:t>
            </a:r>
            <a:r>
              <a:rPr lang="de-DE" sz="1600" dirty="0" smtClean="0">
                <a:solidFill>
                  <a:srgbClr val="00376C"/>
                </a:solidFill>
                <a:latin typeface="Calibri" pitchFamily="34" charset="0"/>
              </a:rPr>
              <a:t>Berlin-Mitte</a:t>
            </a:r>
          </a:p>
          <a:p>
            <a:pPr marL="0" lvl="1">
              <a:defRPr/>
            </a:pPr>
            <a:endParaRPr lang="de-DE" sz="1600" dirty="0" smtClean="0">
              <a:solidFill>
                <a:srgbClr val="00376C"/>
              </a:solidFill>
              <a:latin typeface="Calibri" pitchFamily="34" charset="0"/>
            </a:endParaRPr>
          </a:p>
          <a:p>
            <a:pPr marL="0" lvl="1">
              <a:defRPr/>
            </a:pPr>
            <a:endParaRPr lang="de-DE" sz="1500" dirty="0">
              <a:solidFill>
                <a:srgbClr val="00376C"/>
              </a:solidFill>
              <a:latin typeface="Calibri" pitchFamily="34" charset="0"/>
            </a:endParaRPr>
          </a:p>
          <a:p>
            <a:pPr marL="457200" lvl="2">
              <a:buFont typeface="Arial" charset="0"/>
              <a:buChar char="•"/>
              <a:defRPr/>
            </a:pPr>
            <a:endParaRPr lang="de-DE" sz="1500" dirty="0">
              <a:solidFill>
                <a:srgbClr val="00376C"/>
              </a:solidFill>
              <a:latin typeface="Calibri" pitchFamily="34" charset="0"/>
            </a:endParaRPr>
          </a:p>
          <a:p>
            <a:pPr marL="457200" lvl="2">
              <a:buFont typeface="Arial" charset="0"/>
              <a:buChar char="•"/>
              <a:defRPr/>
            </a:pPr>
            <a:endParaRPr lang="de-DE" sz="1500" b="1" dirty="0">
              <a:solidFill>
                <a:srgbClr val="00376C"/>
              </a:solidFill>
              <a:latin typeface="Calibri" pitchFamily="34" charset="0"/>
            </a:endParaRPr>
          </a:p>
          <a:p>
            <a:pPr marL="457200" lvl="2">
              <a:buFont typeface="Arial" charset="0"/>
              <a:buChar char="•"/>
              <a:defRPr/>
            </a:pPr>
            <a:endParaRPr lang="en-US" b="1" dirty="0">
              <a:solidFill>
                <a:srgbClr val="00376C"/>
              </a:solidFill>
              <a:latin typeface="Calibri" pitchFamily="34" charset="0"/>
            </a:endParaRPr>
          </a:p>
          <a:p>
            <a:pPr marL="0" lvl="1">
              <a:defRPr/>
            </a:pPr>
            <a:endParaRPr lang="en-US" sz="1200" b="1" dirty="0">
              <a:solidFill>
                <a:srgbClr val="00376C"/>
              </a:solidFill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33613" y="0"/>
            <a:ext cx="663575" cy="1241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latin typeface="+mn-lt"/>
              <a:cs typeface="+mn-cs"/>
            </a:endParaRPr>
          </a:p>
        </p:txBody>
      </p:sp>
      <p:pic>
        <p:nvPicPr>
          <p:cNvPr id="13320" name="Picture 2" descr="P:\Roth\Poster\Thom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0"/>
            <a:ext cx="9350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5397500"/>
            <a:ext cx="200025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06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775" y="0"/>
            <a:ext cx="2998788" cy="1241425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de-DE" sz="2100" b="1" dirty="0">
                <a:solidFill>
                  <a:srgbClr val="00376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Clinical </a:t>
            </a:r>
            <a:r>
              <a:rPr lang="de-DE" sz="2100" b="1" dirty="0" err="1">
                <a:solidFill>
                  <a:srgbClr val="00376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Gerontopsychology</a:t>
            </a:r>
            <a:endParaRPr lang="de-DE" sz="2100" b="1" dirty="0">
              <a:solidFill>
                <a:srgbClr val="00376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algn="ctr" eaLnBrk="0" hangingPunct="0"/>
            <a:endParaRPr lang="de-DE" sz="800" dirty="0">
              <a:solidFill>
                <a:srgbClr val="00376C"/>
              </a:solidFill>
              <a:latin typeface="Calibri" charset="0"/>
            </a:endParaRPr>
          </a:p>
          <a:p>
            <a:pPr algn="ctr" eaLnBrk="0" hangingPunct="0"/>
            <a:r>
              <a:rPr lang="de-DE" dirty="0">
                <a:solidFill>
                  <a:srgbClr val="00376C"/>
                </a:solidFill>
                <a:latin typeface="Calibri" charset="0"/>
              </a:rPr>
              <a:t>Prof. </a:t>
            </a:r>
            <a:r>
              <a:rPr lang="de-DE" dirty="0" smtClean="0">
                <a:solidFill>
                  <a:srgbClr val="00376C"/>
                </a:solidFill>
                <a:latin typeface="Calibri" charset="0"/>
              </a:rPr>
              <a:t>Dr. Katja </a:t>
            </a:r>
            <a:r>
              <a:rPr lang="de-DE" dirty="0" err="1">
                <a:solidFill>
                  <a:srgbClr val="00376C"/>
                </a:solidFill>
                <a:latin typeface="Calibri" charset="0"/>
              </a:rPr>
              <a:t>Werheid</a:t>
            </a:r>
            <a:endParaRPr lang="de-DE" dirty="0">
              <a:solidFill>
                <a:srgbClr val="00376C"/>
              </a:solidFill>
              <a:latin typeface="Calibri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6619" y="2006600"/>
            <a:ext cx="4822825" cy="421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spAutoFit/>
          </a:bodyPr>
          <a:lstStyle>
            <a:lvl1pPr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447675" indent="-180975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25730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758950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281238" indent="-342900" defTabSz="1095375"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7384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31956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6528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4110038" indent="-342900" defTabSz="1095375" fontAlgn="base">
              <a:spcBef>
                <a:spcPct val="0"/>
              </a:spcBef>
              <a:spcAft>
                <a:spcPct val="0"/>
              </a:spcAft>
              <a:tabLst>
                <a:tab pos="85725" algn="l"/>
              </a:tabLs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"/>
              </a:spcBef>
            </a:pPr>
            <a:r>
              <a:rPr lang="en-US" b="1" dirty="0">
                <a:solidFill>
                  <a:srgbClr val="00376C"/>
                </a:solidFill>
              </a:rPr>
              <a:t>Affective processing in elderly people</a:t>
            </a:r>
          </a:p>
          <a:p>
            <a:pPr lvl="1">
              <a:spcBef>
                <a:spcPct val="300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Psychophysiological experiments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Emotion-memory interaction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Structural parallelisms in language</a:t>
            </a:r>
          </a:p>
          <a:p>
            <a:pPr lvl="1"/>
            <a:r>
              <a:rPr lang="en-US" sz="1600" dirty="0">
                <a:solidFill>
                  <a:srgbClr val="00376C"/>
                </a:solidFill>
                <a:ea typeface="ＭＳ Ｐゴシック" charset="0"/>
              </a:rPr>
              <a:t>   </a:t>
            </a:r>
            <a:r>
              <a:rPr lang="en-US" sz="1200" dirty="0">
                <a:solidFill>
                  <a:srgbClr val="00376C"/>
                </a:solidFill>
                <a:ea typeface="ＭＳ Ｐゴシック" charset="0"/>
              </a:rPr>
              <a:t>(Funding: </a:t>
            </a:r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DFG, BMBF</a:t>
            </a:r>
            <a:r>
              <a:rPr lang="en-US" sz="1200" dirty="0">
                <a:solidFill>
                  <a:srgbClr val="00376C"/>
                </a:solidFill>
                <a:ea typeface="ＭＳ Ｐゴシック" charset="0"/>
              </a:rPr>
              <a:t>, Languages of Emotion, </a:t>
            </a:r>
            <a:r>
              <a:rPr lang="en-US" sz="1200" dirty="0" err="1" smtClean="0">
                <a:solidFill>
                  <a:srgbClr val="00376C"/>
                </a:solidFill>
                <a:ea typeface="ＭＳ Ｐゴシック" charset="0"/>
              </a:rPr>
              <a:t>Sonnenfeld</a:t>
            </a:r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 Found.)</a:t>
            </a:r>
          </a:p>
          <a:p>
            <a:pPr lvl="1"/>
            <a:endParaRPr lang="en-US" sz="1200" dirty="0">
              <a:solidFill>
                <a:srgbClr val="00376C"/>
              </a:solidFill>
              <a:ea typeface="ＭＳ Ｐゴシック" charset="0"/>
            </a:endParaRPr>
          </a:p>
          <a:p>
            <a:r>
              <a:rPr lang="en-US" b="1" dirty="0" smtClean="0">
                <a:solidFill>
                  <a:srgbClr val="00376C"/>
                </a:solidFill>
              </a:rPr>
              <a:t>Psychological Interventions the Elderly</a:t>
            </a:r>
            <a:endParaRPr lang="en-US" b="1" dirty="0">
              <a:solidFill>
                <a:srgbClr val="00376C"/>
              </a:solidFill>
            </a:endParaRPr>
          </a:p>
          <a:p>
            <a:pPr lvl="1">
              <a:spcBef>
                <a:spcPct val="300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Alzheimer disease/Mild Cognitive Impairment</a:t>
            </a:r>
            <a:endParaRPr lang="en-US" sz="1600" dirty="0">
              <a:solidFill>
                <a:srgbClr val="00376C"/>
              </a:solidFill>
              <a:ea typeface="ＭＳ Ｐゴシック" charset="0"/>
            </a:endParaRP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Stroke patients</a:t>
            </a:r>
          </a:p>
          <a:p>
            <a:pPr marL="266700" lvl="1" indent="0"/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     (</a:t>
            </a:r>
            <a:r>
              <a:rPr lang="en-US" sz="1200" dirty="0">
                <a:solidFill>
                  <a:srgbClr val="00376C"/>
                </a:solidFill>
                <a:ea typeface="ＭＳ Ｐゴシック" charset="0"/>
              </a:rPr>
              <a:t>Funding: </a:t>
            </a:r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BMG, Humor </a:t>
            </a:r>
            <a:r>
              <a:rPr lang="en-US" sz="1200" dirty="0" err="1" smtClean="0">
                <a:solidFill>
                  <a:srgbClr val="00376C"/>
                </a:solidFill>
                <a:ea typeface="ＭＳ Ｐゴシック" charset="0"/>
              </a:rPr>
              <a:t>hilft</a:t>
            </a:r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 </a:t>
            </a:r>
            <a:r>
              <a:rPr lang="en-US" sz="1200" dirty="0" err="1" smtClean="0">
                <a:solidFill>
                  <a:srgbClr val="00376C"/>
                </a:solidFill>
                <a:ea typeface="ＭＳ Ｐゴシック" charset="0"/>
              </a:rPr>
              <a:t>Heilen</a:t>
            </a:r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)</a:t>
            </a:r>
            <a:endParaRPr lang="en-US" sz="1200" dirty="0">
              <a:solidFill>
                <a:srgbClr val="00376C"/>
              </a:solidFill>
              <a:ea typeface="ＭＳ Ｐゴシック" charset="0"/>
            </a:endParaRPr>
          </a:p>
          <a:p>
            <a:pPr marL="266700" lvl="1" indent="0"/>
            <a:endParaRPr lang="en-US" sz="1600" dirty="0">
              <a:solidFill>
                <a:srgbClr val="00376C"/>
              </a:solidFill>
              <a:ea typeface="ＭＳ Ｐゴシック" charset="0"/>
            </a:endParaRPr>
          </a:p>
          <a:p>
            <a:pPr marL="0" lvl="1" indent="0"/>
            <a:r>
              <a:rPr lang="en-US" b="1" dirty="0" smtClean="0">
                <a:solidFill>
                  <a:srgbClr val="00376C"/>
                </a:solidFill>
                <a:ea typeface="ＭＳ Ｐゴシック" charset="0"/>
              </a:rPr>
              <a:t>Post-stroke depression</a:t>
            </a:r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446400" lvl="1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Pathogenesis</a:t>
            </a:r>
          </a:p>
          <a:p>
            <a:pPr marL="446400" lvl="1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Psychosocial risk factors</a:t>
            </a:r>
          </a:p>
          <a:p>
            <a:pPr marL="446400" lvl="1">
              <a:buFont typeface="Arial" charset="0"/>
              <a:buChar char="•"/>
            </a:pPr>
            <a:r>
              <a:rPr lang="en-US" sz="1600" dirty="0" smtClean="0">
                <a:solidFill>
                  <a:srgbClr val="00376C"/>
                </a:solidFill>
                <a:ea typeface="ＭＳ Ｐゴシック" charset="0"/>
              </a:rPr>
              <a:t>Neurobiological risk factors</a:t>
            </a:r>
          </a:p>
          <a:p>
            <a:pPr marL="446400" lvl="1" indent="0"/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(</a:t>
            </a:r>
            <a:r>
              <a:rPr lang="en-US" sz="1200" dirty="0">
                <a:solidFill>
                  <a:srgbClr val="00376C"/>
                </a:solidFill>
                <a:ea typeface="ＭＳ Ｐゴシック" charset="0"/>
              </a:rPr>
              <a:t>Funding: </a:t>
            </a:r>
            <a:r>
              <a:rPr lang="en-US" sz="1200" dirty="0" smtClean="0">
                <a:solidFill>
                  <a:srgbClr val="00376C"/>
                </a:solidFill>
                <a:ea typeface="ＭＳ Ｐゴシック" charset="0"/>
              </a:rPr>
              <a:t>HU Berlin)</a:t>
            </a:r>
            <a:endParaRPr lang="en-US" sz="1600" dirty="0" smtClean="0">
              <a:solidFill>
                <a:srgbClr val="00376C"/>
              </a:solidFill>
              <a:ea typeface="ＭＳ Ｐゴシック" charset="0"/>
            </a:endParaRPr>
          </a:p>
          <a:p>
            <a:pPr lvl="1"/>
            <a:endParaRPr lang="en-US" sz="1400" dirty="0">
              <a:solidFill>
                <a:srgbClr val="00376C"/>
              </a:solidFill>
              <a:ea typeface="ＭＳ Ｐゴシック" charset="0"/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-137934" y="1463675"/>
            <a:ext cx="26876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de-DE" sz="2100" b="1" dirty="0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Research Topics</a:t>
            </a: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6724650" y="1463675"/>
            <a:ext cx="2076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/>
          <a:lstStyle/>
          <a:p>
            <a:pPr algn="ctr" eaLnBrk="0" hangingPunct="0"/>
            <a:r>
              <a:rPr lang="de-DE" sz="2100" b="1">
                <a:solidFill>
                  <a:srgbClr val="00376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Lab Facilities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122684" y="2011363"/>
            <a:ext cx="4021315" cy="4308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0" lvl="1"/>
            <a:r>
              <a:rPr lang="en-US" b="1" dirty="0">
                <a:solidFill>
                  <a:srgbClr val="00376C"/>
                </a:solidFill>
                <a:ea typeface="ＭＳ Ｐゴシック" charset="0"/>
              </a:rPr>
              <a:t>EEG </a:t>
            </a:r>
            <a:r>
              <a:rPr lang="en-US" b="1" dirty="0" smtClean="0">
                <a:solidFill>
                  <a:srgbClr val="00376C"/>
                </a:solidFill>
                <a:ea typeface="ＭＳ Ｐゴシック" charset="0"/>
              </a:rPr>
              <a:t>recording</a:t>
            </a: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r>
              <a:rPr lang="en-US" b="1" dirty="0" smtClean="0">
                <a:solidFill>
                  <a:srgbClr val="00376C"/>
                </a:solidFill>
                <a:ea typeface="ＭＳ Ｐゴシック" charset="0"/>
              </a:rPr>
              <a:t>Behavioral </a:t>
            </a:r>
            <a:r>
              <a:rPr lang="en-US" b="1" dirty="0">
                <a:solidFill>
                  <a:srgbClr val="00376C"/>
                </a:solidFill>
                <a:ea typeface="ＭＳ Ｐゴシック" charset="0"/>
              </a:rPr>
              <a:t>experiments </a:t>
            </a: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sz="800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sz="600" b="1" dirty="0">
              <a:solidFill>
                <a:srgbClr val="00376C"/>
              </a:solidFill>
              <a:ea typeface="ＭＳ Ｐゴシック" charset="0"/>
            </a:endParaRPr>
          </a:p>
          <a:p>
            <a:pPr marL="0" lvl="1"/>
            <a:endParaRPr lang="en-US" sz="800" b="1" dirty="0">
              <a:solidFill>
                <a:srgbClr val="00376C"/>
              </a:solidFill>
              <a:ea typeface="ＭＳ Ｐゴシック" charset="0"/>
            </a:endParaRPr>
          </a:p>
        </p:txBody>
      </p:sp>
      <p:pic>
        <p:nvPicPr>
          <p:cNvPr id="1333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5014736"/>
            <a:ext cx="347345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66" y="2458926"/>
            <a:ext cx="2704767" cy="187303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93" y="4266141"/>
            <a:ext cx="1851136" cy="1245222"/>
          </a:xfrm>
          <a:prstGeom prst="rect">
            <a:avLst/>
          </a:prstGeom>
        </p:spPr>
      </p:pic>
      <p:pic>
        <p:nvPicPr>
          <p:cNvPr id="8" name="Bild 7" descr="049_34351_Druc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56" y="0"/>
            <a:ext cx="1740316" cy="12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2425700" y="0"/>
            <a:ext cx="525053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Institute </a:t>
            </a:r>
            <a:r>
              <a:rPr lang="de-DE" sz="3600" b="1" dirty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ür Psychologie Facts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Figures</a:t>
            </a:r>
            <a:endParaRPr lang="de-DE" sz="3200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0017" y="2006998"/>
            <a:ext cx="3961783" cy="40934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14  Professorships</a:t>
            </a: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	   </a:t>
            </a:r>
            <a:r>
              <a:rPr lang="en-US" sz="1600" b="1" dirty="0" err="1" smtClean="0">
                <a:solidFill>
                  <a:srgbClr val="00376C"/>
                </a:solidFill>
              </a:rPr>
              <a:t>einschl</a:t>
            </a:r>
            <a:r>
              <a:rPr lang="en-US" sz="1600" b="1" dirty="0" smtClean="0">
                <a:solidFill>
                  <a:srgbClr val="00376C"/>
                </a:solidFill>
              </a:rPr>
              <a:t>. 1 Heisenberg Professor, </a:t>
            </a:r>
          </a:p>
          <a:p>
            <a:pPr defTabSz="1095375">
              <a:tabLst>
                <a:tab pos="180975" algn="l"/>
              </a:tabLst>
            </a:pPr>
            <a:r>
              <a:rPr lang="en-US" sz="1600" b="1" dirty="0">
                <a:solidFill>
                  <a:srgbClr val="00376C"/>
                </a:solidFill>
              </a:rPr>
              <a:t>	</a:t>
            </a:r>
            <a:r>
              <a:rPr lang="en-US" sz="1600" b="1" dirty="0" smtClean="0">
                <a:solidFill>
                  <a:srgbClr val="00376C"/>
                </a:solidFill>
              </a:rPr>
              <a:t>   2 Junior Professors</a:t>
            </a: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2    Emmy-</a:t>
            </a:r>
            <a:r>
              <a:rPr lang="en-US" sz="1600" b="1" dirty="0" err="1" smtClean="0">
                <a:solidFill>
                  <a:srgbClr val="00376C"/>
                </a:solidFill>
              </a:rPr>
              <a:t>Noether</a:t>
            </a:r>
            <a:r>
              <a:rPr lang="en-US" sz="1600" b="1" dirty="0" smtClean="0">
                <a:solidFill>
                  <a:srgbClr val="00376C"/>
                </a:solidFill>
              </a:rPr>
              <a:t> </a:t>
            </a:r>
            <a:r>
              <a:rPr lang="en-US" sz="1600" b="1" dirty="0" err="1" smtClean="0">
                <a:solidFill>
                  <a:srgbClr val="00376C"/>
                </a:solidFill>
              </a:rPr>
              <a:t>Nachwuchsgruppen</a:t>
            </a:r>
            <a:endParaRPr lang="en-US" sz="1000" b="1" dirty="0" smtClean="0">
              <a:solidFill>
                <a:srgbClr val="00376C"/>
              </a:solidFill>
            </a:endParaRPr>
          </a:p>
          <a:p>
            <a:pPr marL="268288" indent="-268288"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4    S-</a:t>
            </a:r>
            <a:r>
              <a:rPr lang="en-US" sz="1600" b="1" dirty="0" err="1" smtClean="0">
                <a:solidFill>
                  <a:srgbClr val="00376C"/>
                </a:solidFill>
              </a:rPr>
              <a:t>Professuren</a:t>
            </a:r>
            <a:r>
              <a:rPr lang="en-US" sz="1600" b="1" dirty="0" smtClean="0">
                <a:solidFill>
                  <a:srgbClr val="00376C"/>
                </a:solidFill>
              </a:rPr>
              <a:t> (Max-Planck-	    Institute)</a:t>
            </a:r>
          </a:p>
          <a:p>
            <a:pPr marL="342900" indent="-342900" defTabSz="1095375">
              <a:buAutoNum type="arabicPlain" startAt="3"/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marL="342900" indent="-342900" defTabSz="1095375">
              <a:buAutoNum type="arabicPlain" startAt="28"/>
              <a:tabLst>
                <a:tab pos="180975" algn="l"/>
              </a:tabLst>
            </a:pPr>
            <a:r>
              <a:rPr lang="en-US" sz="1600" b="1" dirty="0" err="1" smtClean="0">
                <a:solidFill>
                  <a:srgbClr val="00376C"/>
                </a:solidFill>
              </a:rPr>
              <a:t>Wissenschaftliche</a:t>
            </a:r>
            <a:r>
              <a:rPr lang="en-US" sz="1600" b="1" dirty="0" smtClean="0">
                <a:solidFill>
                  <a:srgbClr val="00376C"/>
                </a:solidFill>
              </a:rPr>
              <a:t> </a:t>
            </a:r>
            <a:r>
              <a:rPr lang="en-US" sz="1600" b="1" dirty="0" err="1" smtClean="0">
                <a:solidFill>
                  <a:srgbClr val="00376C"/>
                </a:solidFill>
              </a:rPr>
              <a:t>Mitarbeiter</a:t>
            </a:r>
            <a:r>
              <a:rPr lang="en-US" sz="1600" b="1" dirty="0">
                <a:solidFill>
                  <a:srgbClr val="00376C"/>
                </a:solidFill>
              </a:rPr>
              <a:t> </a:t>
            </a:r>
            <a:r>
              <a:rPr lang="en-US" sz="1600" b="1" dirty="0" smtClean="0">
                <a:solidFill>
                  <a:srgbClr val="00376C"/>
                </a:solidFill>
              </a:rPr>
              <a:t>(</a:t>
            </a:r>
            <a:r>
              <a:rPr lang="en-US" sz="1600" b="1" dirty="0" err="1" smtClean="0">
                <a:solidFill>
                  <a:srgbClr val="00376C"/>
                </a:solidFill>
              </a:rPr>
              <a:t>Haushalt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  <a:endParaRPr lang="en-US" sz="1600" b="1" dirty="0">
              <a:solidFill>
                <a:srgbClr val="00376C"/>
              </a:solidFill>
            </a:endParaRPr>
          </a:p>
          <a:p>
            <a:pPr marL="268288" indent="-268288"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42   </a:t>
            </a:r>
            <a:r>
              <a:rPr lang="en-US" sz="1600" b="1" dirty="0" err="1" smtClean="0">
                <a:solidFill>
                  <a:srgbClr val="00376C"/>
                </a:solidFill>
              </a:rPr>
              <a:t>Wissenschaftliche</a:t>
            </a:r>
            <a:r>
              <a:rPr lang="en-US" sz="1600" b="1" dirty="0" smtClean="0">
                <a:solidFill>
                  <a:srgbClr val="00376C"/>
                </a:solidFill>
              </a:rPr>
              <a:t> </a:t>
            </a:r>
            <a:r>
              <a:rPr lang="en-US" sz="1600" b="1" dirty="0" err="1">
                <a:solidFill>
                  <a:srgbClr val="00376C"/>
                </a:solidFill>
              </a:rPr>
              <a:t>Mitarbeiter</a:t>
            </a:r>
            <a:r>
              <a:rPr lang="en-US" sz="1600" b="1" dirty="0">
                <a:solidFill>
                  <a:srgbClr val="00376C"/>
                </a:solidFill>
              </a:rPr>
              <a:t> </a:t>
            </a:r>
            <a:r>
              <a:rPr lang="en-US" sz="1600" b="1" dirty="0" smtClean="0">
                <a:solidFill>
                  <a:srgbClr val="00376C"/>
                </a:solidFill>
              </a:rPr>
              <a:t>(</a:t>
            </a:r>
            <a:r>
              <a:rPr lang="en-US" sz="1600" b="1" dirty="0" err="1" smtClean="0">
                <a:solidFill>
                  <a:srgbClr val="00376C"/>
                </a:solidFill>
              </a:rPr>
              <a:t>Drittmittel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marL="342900" indent="-342900" defTabSz="1095375">
              <a:buAutoNum type="arabicPlain" startAt="16"/>
              <a:tabLst>
                <a:tab pos="180975" algn="l"/>
              </a:tabLst>
            </a:pPr>
            <a:r>
              <a:rPr lang="en-US" sz="1600" b="1" dirty="0" err="1" smtClean="0">
                <a:solidFill>
                  <a:srgbClr val="00376C"/>
                </a:solidFill>
              </a:rPr>
              <a:t>Technische</a:t>
            </a:r>
            <a:r>
              <a:rPr lang="en-US" sz="1600" b="1" dirty="0" smtClean="0">
                <a:solidFill>
                  <a:srgbClr val="00376C"/>
                </a:solidFill>
              </a:rPr>
              <a:t>/Administrative </a:t>
            </a:r>
            <a:r>
              <a:rPr lang="en-US" sz="1600" b="1" dirty="0" err="1" smtClean="0">
                <a:solidFill>
                  <a:srgbClr val="00376C"/>
                </a:solidFill>
              </a:rPr>
              <a:t>Mitarbeiter</a:t>
            </a:r>
            <a:endParaRPr lang="en-US" sz="1600" b="1" dirty="0" smtClean="0">
              <a:solidFill>
                <a:srgbClr val="00376C"/>
              </a:solidFill>
            </a:endParaRPr>
          </a:p>
          <a:p>
            <a:pPr marL="342900" indent="-342900" defTabSz="1095375">
              <a:buAutoNum type="arabicPlain" startAt="16"/>
              <a:tabLst>
                <a:tab pos="180975" algn="l"/>
              </a:tabLst>
            </a:pPr>
            <a:endParaRPr lang="en-US" sz="1600" b="1" dirty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20   student assistants (regular budget)</a:t>
            </a: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56   student assistants (third-party funded)</a:t>
            </a: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42782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Staff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383859" y="1464370"/>
            <a:ext cx="31808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16302" y="2006998"/>
            <a:ext cx="4148890" cy="4739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noAutofit/>
          </a:bodyPr>
          <a:lstStyle/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3 919 m</a:t>
            </a:r>
            <a:r>
              <a:rPr lang="en-US" sz="1600" b="1" baseline="30000" dirty="0" smtClean="0">
                <a:solidFill>
                  <a:srgbClr val="00376C"/>
                </a:solidFill>
              </a:rPr>
              <a:t>2 </a:t>
            </a: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10  labs</a:t>
            </a: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b="1" dirty="0" smtClean="0">
                <a:solidFill>
                  <a:srgbClr val="00376C"/>
                </a:solidFill>
              </a:rPr>
              <a:t>    computer pool (25 places)</a:t>
            </a:r>
          </a:p>
          <a:p>
            <a:pPr defTabSz="1095375">
              <a:tabLst>
                <a:tab pos="180975" algn="l"/>
              </a:tabLst>
            </a:pPr>
            <a:r>
              <a:rPr lang="en-US" sz="1600" b="1" dirty="0">
                <a:solidFill>
                  <a:srgbClr val="00376C"/>
                </a:solidFill>
              </a:rPr>
              <a:t>	</a:t>
            </a:r>
            <a:r>
              <a:rPr lang="en-US" sz="1600" b="1" dirty="0" smtClean="0">
                <a:solidFill>
                  <a:srgbClr val="00376C"/>
                </a:solidFill>
              </a:rPr>
              <a:t>  + computer facilities at ESZ</a:t>
            </a: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4   lecture rooms  + general rooms at ESZ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b="1" dirty="0" smtClean="0">
                <a:solidFill>
                  <a:srgbClr val="00376C"/>
                </a:solidFill>
                <a:sym typeface="Wingdings"/>
              </a:rPr>
              <a:t>  </a:t>
            </a:r>
            <a:r>
              <a:rPr lang="en-US" sz="1600" b="1" dirty="0" smtClean="0">
                <a:solidFill>
                  <a:srgbClr val="00376C"/>
                </a:solidFill>
              </a:rPr>
              <a:t>mechanical shop floor</a:t>
            </a: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endParaRPr lang="en-US" sz="1600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b="1" dirty="0" smtClean="0">
                <a:solidFill>
                  <a:srgbClr val="00376C"/>
                </a:solidFill>
              </a:rPr>
              <a:t>  library, integrated into the general library 	  at ESZ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b="1" dirty="0" smtClean="0">
                <a:solidFill>
                  <a:srgbClr val="00376C"/>
                </a:solidFill>
              </a:rPr>
              <a:t>   test </a:t>
            </a:r>
            <a:r>
              <a:rPr lang="en-US" sz="1600" b="1" dirty="0">
                <a:solidFill>
                  <a:srgbClr val="00376C"/>
                </a:solidFill>
              </a:rPr>
              <a:t>l</a:t>
            </a:r>
            <a:r>
              <a:rPr lang="en-US" sz="1600" b="1" dirty="0" smtClean="0">
                <a:solidFill>
                  <a:srgbClr val="00376C"/>
                </a:solidFill>
              </a:rPr>
              <a:t>ibrary (</a:t>
            </a:r>
            <a:r>
              <a:rPr lang="en-US" sz="1600" b="1" dirty="0" err="1" smtClean="0">
                <a:solidFill>
                  <a:srgbClr val="00376C"/>
                </a:solidFill>
              </a:rPr>
              <a:t>inhouse</a:t>
            </a:r>
            <a:r>
              <a:rPr lang="en-US" sz="1600" b="1" dirty="0" smtClean="0">
                <a:solidFill>
                  <a:srgbClr val="00376C"/>
                </a:solidFill>
              </a:rPr>
              <a:t>)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b="1" dirty="0" smtClean="0">
                <a:solidFill>
                  <a:srgbClr val="00376C"/>
                </a:solidFill>
              </a:rPr>
              <a:t>   outpatient clinic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600" b="1" dirty="0" smtClean="0">
                <a:solidFill>
                  <a:srgbClr val="00376C"/>
                </a:solidFill>
              </a:rPr>
              <a:t>   center for psychotherapy (postgraduate 	   courses)</a:t>
            </a:r>
          </a:p>
          <a:p>
            <a:pPr defTabSz="1095375">
              <a:tabLst>
                <a:tab pos="180975" algn="l"/>
              </a:tabLst>
            </a:pPr>
            <a:endParaRPr lang="en-US" sz="1600" b="1" dirty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	   </a:t>
            </a:r>
          </a:p>
          <a:p>
            <a:pPr defTabSz="1095375">
              <a:tabLst>
                <a:tab pos="180975" algn="l"/>
              </a:tabLst>
            </a:pPr>
            <a:endParaRPr lang="en-US" sz="1400" dirty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US" sz="2000" dirty="0" smtClean="0">
                <a:solidFill>
                  <a:srgbClr val="00376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2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2425700" y="0"/>
            <a:ext cx="525053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Institute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Professorships</a:t>
            </a:r>
            <a:endParaRPr lang="de-DE" sz="3200" dirty="0">
              <a:solidFill>
                <a:srgbClr val="00376C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888487"/>
              </p:ext>
            </p:extLst>
          </p:nvPr>
        </p:nvGraphicFramePr>
        <p:xfrm>
          <a:off x="114300" y="1525694"/>
          <a:ext cx="9029700" cy="512064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4851400"/>
                <a:gridCol w="4178300"/>
              </a:tblGrid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Biological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/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Psychophysiology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Werner Sommer 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Clinical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Norbert Kathmann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Clinical 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Gerontopsychology</a:t>
                      </a: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 (JP)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Katja </a:t>
                      </a:r>
                      <a:r>
                        <a:rPr lang="de-DE" dirty="0" err="1" smtClean="0">
                          <a:solidFill>
                            <a:srgbClr val="1F497D"/>
                          </a:solidFill>
                        </a:rPr>
                        <a:t>Werheid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Cognitive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Elke van der Meer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Developmental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/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Pedagogical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Denis</a:t>
                      </a:r>
                      <a:r>
                        <a:rPr lang="de-DE" baseline="0" dirty="0" smtClean="0">
                          <a:solidFill>
                            <a:srgbClr val="1F497D"/>
                          </a:solidFill>
                        </a:rPr>
                        <a:t> </a:t>
                      </a:r>
                      <a:r>
                        <a:rPr lang="de-DE" baseline="0" dirty="0" err="1" smtClean="0">
                          <a:solidFill>
                            <a:srgbClr val="1F497D"/>
                          </a:solidFill>
                        </a:rPr>
                        <a:t>Gerstorf</a:t>
                      </a:r>
                      <a:r>
                        <a:rPr lang="de-DE" baseline="0" dirty="0" smtClean="0">
                          <a:solidFill>
                            <a:srgbClr val="1F497D"/>
                          </a:solidFill>
                        </a:rPr>
                        <a:t> 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Engineering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/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Cognitive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Ergonomics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Hartmut Wandke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General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Peter </a:t>
                      </a:r>
                      <a:r>
                        <a:rPr lang="de-DE" dirty="0" err="1" smtClean="0">
                          <a:solidFill>
                            <a:srgbClr val="1F497D"/>
                          </a:solidFill>
                        </a:rPr>
                        <a:t>Frensch</a:t>
                      </a:r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 / Torsten Schubert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Neuro-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Cognitive</a:t>
                      </a: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 (Heisenberg)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err="1" smtClean="0">
                          <a:solidFill>
                            <a:srgbClr val="1F497D"/>
                          </a:solidFill>
                        </a:rPr>
                        <a:t>Rasha</a:t>
                      </a:r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 Abdel-Rahman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Social</a:t>
                      </a: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-</a:t>
                      </a:r>
                      <a:r>
                        <a:rPr lang="de-DE" sz="1800" i="0" baseline="0" dirty="0" smtClean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baseline="0" dirty="0" err="1" smtClean="0">
                          <a:solidFill>
                            <a:srgbClr val="1F497D"/>
                          </a:solidFill>
                          <a:effectLst/>
                        </a:rPr>
                        <a:t>and</a:t>
                      </a:r>
                      <a:r>
                        <a:rPr lang="de-DE" sz="1800" i="0" baseline="0" dirty="0" smtClean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Organizational</a:t>
                      </a: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Ursula Hess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Personality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Jens Asendorpf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Psychological 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Diagnostics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Matthias Ziegler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Psychological Research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Methods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Oliver Lüdtke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363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Psychotherapy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and</a:t>
                      </a: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 </a:t>
                      </a:r>
                      <a:r>
                        <a:rPr lang="de-DE" sz="1800" i="0" dirty="0" err="1">
                          <a:solidFill>
                            <a:srgbClr val="1F497D"/>
                          </a:solidFill>
                          <a:effectLst/>
                        </a:rPr>
                        <a:t>Somatopsychology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Thomas </a:t>
                      </a:r>
                      <a:r>
                        <a:rPr lang="de-DE" dirty="0" err="1" smtClean="0">
                          <a:solidFill>
                            <a:srgbClr val="1F497D"/>
                          </a:solidFill>
                        </a:rPr>
                        <a:t>Fydrich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  <a:tr h="1596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800" i="0" dirty="0">
                          <a:solidFill>
                            <a:srgbClr val="1F497D"/>
                          </a:solidFill>
                          <a:effectLst/>
                        </a:rPr>
                        <a:t>Work </a:t>
                      </a:r>
                      <a:r>
                        <a:rPr lang="de-DE" sz="1800" i="0" dirty="0" err="1" smtClean="0">
                          <a:solidFill>
                            <a:srgbClr val="1F497D"/>
                          </a:solidFill>
                          <a:effectLst/>
                        </a:rPr>
                        <a:t>Psychology</a:t>
                      </a:r>
                      <a:r>
                        <a:rPr lang="de-DE" sz="1800" i="0" dirty="0" smtClean="0">
                          <a:solidFill>
                            <a:srgbClr val="1F497D"/>
                          </a:solidFill>
                          <a:effectLst/>
                        </a:rPr>
                        <a:t> (JP)</a:t>
                      </a:r>
                      <a:endParaRPr lang="de-DE" sz="1800" i="0" dirty="0">
                        <a:solidFill>
                          <a:srgbClr val="1F497D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 smtClean="0">
                          <a:solidFill>
                            <a:srgbClr val="1F497D"/>
                          </a:solidFill>
                        </a:rPr>
                        <a:t>Annekatrin Hoppe</a:t>
                      </a:r>
                      <a:endParaRPr lang="de-DE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0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2425700" y="0"/>
            <a:ext cx="525053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Institute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Facts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Figures</a:t>
            </a:r>
            <a:endParaRPr lang="de-DE" sz="3200" dirty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1820782" y="1350070"/>
            <a:ext cx="5341077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Third Party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Funding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383859" y="1464370"/>
            <a:ext cx="31808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337228"/>
              </p:ext>
            </p:extLst>
          </p:nvPr>
        </p:nvGraphicFramePr>
        <p:xfrm>
          <a:off x="1033639" y="1853400"/>
          <a:ext cx="7193139" cy="4799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53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2425700" y="0"/>
            <a:ext cx="525053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Institute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Students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(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=772)</a:t>
            </a:r>
            <a:endParaRPr lang="de-DE" sz="3200" dirty="0">
              <a:solidFill>
                <a:srgbClr val="00376C"/>
              </a:solidFill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383859" y="1464370"/>
            <a:ext cx="31808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92766"/>
              </p:ext>
            </p:extLst>
          </p:nvPr>
        </p:nvGraphicFramePr>
        <p:xfrm>
          <a:off x="200521" y="2453889"/>
          <a:ext cx="8708343" cy="3311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Abgerundete rechteckige Legende 1"/>
          <p:cNvSpPr/>
          <p:nvPr/>
        </p:nvSpPr>
        <p:spPr>
          <a:xfrm>
            <a:off x="6205040" y="2778528"/>
            <a:ext cx="1672573" cy="458314"/>
          </a:xfrm>
          <a:prstGeom prst="wedgeRoundRectCallout">
            <a:avLst>
              <a:gd name="adj1" fmla="val -56377"/>
              <a:gd name="adj2" fmla="val 1062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Diploma</a:t>
            </a:r>
            <a:r>
              <a:rPr lang="de-DE" dirty="0" smtClean="0"/>
              <a:t> (498)</a:t>
            </a:r>
            <a:endParaRPr lang="de-DE" dirty="0"/>
          </a:p>
        </p:txBody>
      </p:sp>
      <p:sp>
        <p:nvSpPr>
          <p:cNvPr id="9" name="Abgerundete rechteckige Legende 8"/>
          <p:cNvSpPr/>
          <p:nvPr/>
        </p:nvSpPr>
        <p:spPr>
          <a:xfrm>
            <a:off x="2499797" y="2320214"/>
            <a:ext cx="1462882" cy="458314"/>
          </a:xfrm>
          <a:prstGeom prst="wedgeRoundRectCallout">
            <a:avLst>
              <a:gd name="adj1" fmla="val -94460"/>
              <a:gd name="adj2" fmla="val 125000"/>
              <a:gd name="adj3" fmla="val 16667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BSc</a:t>
            </a:r>
            <a:r>
              <a:rPr lang="de-DE" dirty="0" smtClean="0"/>
              <a:t>. (274)</a:t>
            </a:r>
          </a:p>
          <a:p>
            <a:pPr algn="ctr"/>
            <a:r>
              <a:rPr lang="de-DE" sz="1200" dirty="0" smtClean="0"/>
              <a:t>incl. </a:t>
            </a:r>
            <a:r>
              <a:rPr lang="de-DE" sz="1200" dirty="0" err="1" smtClean="0"/>
              <a:t>minor</a:t>
            </a:r>
            <a:endParaRPr lang="de-DE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6349424" y="5687482"/>
            <a:ext cx="221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terms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university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4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2425700" y="0"/>
            <a:ext cx="5250533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Institute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36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r>
              <a:rPr lang="de-DE" sz="36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beginners</a:t>
            </a:r>
            <a:r>
              <a:rPr lang="de-DE" sz="28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8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8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graduates</a:t>
            </a:r>
            <a:endParaRPr lang="de-DE" sz="3200" dirty="0">
              <a:solidFill>
                <a:srgbClr val="00376C"/>
              </a:solidFill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383859" y="1464370"/>
            <a:ext cx="318084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6627659"/>
              </p:ext>
            </p:extLst>
          </p:nvPr>
        </p:nvGraphicFramePr>
        <p:xfrm>
          <a:off x="200521" y="2434793"/>
          <a:ext cx="8364183" cy="327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19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17534" y="1792650"/>
            <a:ext cx="4238876" cy="4985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marL="0" lvl="1" defTabSz="914400">
              <a:defRPr/>
            </a:pPr>
            <a:r>
              <a:rPr lang="en-US" b="1" dirty="0" smtClean="0">
                <a:solidFill>
                  <a:srgbClr val="00376C"/>
                </a:solidFill>
              </a:rPr>
              <a:t>Electroencephalogram (EEG)</a:t>
            </a:r>
          </a:p>
          <a:p>
            <a:pPr marL="0" lvl="1" defTabSz="914400">
              <a:defRPr/>
            </a:pPr>
            <a:r>
              <a:rPr lang="en-US" dirty="0" smtClean="0">
                <a:solidFill>
                  <a:srgbClr val="00376C"/>
                </a:solidFill>
              </a:rPr>
              <a:t>incl. EEG-Baby-Lab; ERPs, time-frequency analyses, connectivity analyses</a:t>
            </a:r>
          </a:p>
          <a:p>
            <a:pPr defTabSz="1095375">
              <a:tabLst>
                <a:tab pos="180975" algn="l"/>
              </a:tabLst>
            </a:pPr>
            <a:endParaRPr lang="en-GB" b="1" dirty="0" smtClean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r>
              <a:rPr lang="en-US" b="1" dirty="0" smtClean="0">
                <a:solidFill>
                  <a:srgbClr val="00376C"/>
                </a:solidFill>
              </a:rPr>
              <a:t>Peripheral physiology</a:t>
            </a:r>
          </a:p>
          <a:p>
            <a:pPr marL="0" lvl="1" defTabSz="914400">
              <a:defRPr/>
            </a:pPr>
            <a:r>
              <a:rPr lang="en-US" dirty="0" smtClean="0">
                <a:solidFill>
                  <a:srgbClr val="00376C"/>
                </a:solidFill>
              </a:rPr>
              <a:t>heart rate, SCR, EMG</a:t>
            </a:r>
          </a:p>
          <a:p>
            <a:pPr defTabSz="1095375">
              <a:tabLst>
                <a:tab pos="180975" algn="l"/>
              </a:tabLst>
            </a:pPr>
            <a:endParaRPr lang="en-GB" b="1" dirty="0" smtClean="0">
              <a:solidFill>
                <a:srgbClr val="00376C"/>
              </a:solidFill>
            </a:endParaRPr>
          </a:p>
          <a:p>
            <a:pPr marL="0" lvl="1" defTabSz="914400">
              <a:defRPr/>
            </a:pPr>
            <a:r>
              <a:rPr lang="en-US" b="1" dirty="0" smtClean="0">
                <a:solidFill>
                  <a:srgbClr val="00376C"/>
                </a:solidFill>
              </a:rPr>
              <a:t>MRI</a:t>
            </a:r>
          </a:p>
          <a:p>
            <a:pPr marL="0" lvl="1" defTabSz="914400">
              <a:defRPr/>
            </a:pPr>
            <a:r>
              <a:rPr lang="en-US" dirty="0" smtClean="0">
                <a:solidFill>
                  <a:srgbClr val="00376C"/>
                </a:solidFill>
              </a:rPr>
              <a:t>structural, activity, connectivity analyses, DTI</a:t>
            </a:r>
          </a:p>
          <a:p>
            <a:pPr defTabSz="1095375">
              <a:tabLst>
                <a:tab pos="180975" algn="l"/>
              </a:tabLst>
            </a:pPr>
            <a:endParaRPr lang="en-GB" b="1" dirty="0" smtClean="0">
              <a:solidFill>
                <a:srgbClr val="00376C"/>
              </a:solidFill>
            </a:endParaRPr>
          </a:p>
          <a:p>
            <a:pPr marL="177800" indent="-17780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00376C"/>
                </a:solidFill>
                <a:latin typeface="Calibri" pitchFamily="34" charset="0"/>
              </a:rPr>
              <a:t>Eye Tracking / </a:t>
            </a:r>
            <a:r>
              <a:rPr lang="en-GB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Pupill</a:t>
            </a:r>
            <a:r>
              <a:rPr lang="en-GB" b="1" dirty="0" err="1" smtClean="0">
                <a:solidFill>
                  <a:srgbClr val="00376C"/>
                </a:solidFill>
                <a:latin typeface="Calibri" pitchFamily="34" charset="0"/>
              </a:rPr>
              <a:t>ometrics</a:t>
            </a:r>
            <a:r>
              <a:rPr lang="en-GB" b="1" dirty="0" smtClean="0">
                <a:solidFill>
                  <a:srgbClr val="00376C"/>
                </a:solidFill>
                <a:latin typeface="Calibri" pitchFamily="34" charset="0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00376C"/>
                </a:solidFill>
                <a:latin typeface="Calibri" pitchFamily="34" charset="0"/>
              </a:rPr>
              <a:t>gaze fixation, saccades</a:t>
            </a:r>
          </a:p>
          <a:p>
            <a:pPr defTabSz="1095375">
              <a:tabLst>
                <a:tab pos="180975" algn="l"/>
              </a:tabLst>
            </a:pPr>
            <a:endParaRPr lang="en-GB" b="1" dirty="0" smtClean="0">
              <a:solidFill>
                <a:srgbClr val="00376C"/>
              </a:solidFill>
            </a:endParaRPr>
          </a:p>
          <a:p>
            <a:pPr defTabSz="1095375">
              <a:tabLst>
                <a:tab pos="180975" algn="l"/>
              </a:tabLst>
            </a:pPr>
            <a:r>
              <a:rPr lang="en-GB" b="1" dirty="0" smtClean="0">
                <a:solidFill>
                  <a:srgbClr val="00376C"/>
                </a:solidFill>
              </a:rPr>
              <a:t>Psychophysics / Psychometric Measures </a:t>
            </a:r>
            <a:r>
              <a:rPr lang="en-GB" dirty="0" smtClean="0">
                <a:solidFill>
                  <a:srgbClr val="00376C"/>
                </a:solidFill>
                <a:latin typeface="Calibri" pitchFamily="34" charset="0"/>
              </a:rPr>
              <a:t>processing speed, accuracy, gestures</a:t>
            </a:r>
          </a:p>
          <a:p>
            <a:pPr marL="177800" indent="-177800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 smtClean="0">
              <a:solidFill>
                <a:srgbClr val="00376C"/>
              </a:solidFill>
              <a:latin typeface="Calibri" pitchFamily="34" charset="0"/>
            </a:endParaRPr>
          </a:p>
          <a:p>
            <a:pPr marL="177800" indent="-177800" defTabSz="914400">
              <a:defRPr/>
            </a:pPr>
            <a:r>
              <a:rPr lang="en-GB" b="1" dirty="0" smtClean="0">
                <a:solidFill>
                  <a:srgbClr val="00376C"/>
                </a:solidFill>
                <a:latin typeface="Calibri" pitchFamily="34" charset="0"/>
              </a:rPr>
              <a:t>Computational </a:t>
            </a:r>
            <a:r>
              <a:rPr lang="en-GB" b="1" dirty="0" err="1" smtClean="0">
                <a:solidFill>
                  <a:srgbClr val="00376C"/>
                </a:solidFill>
                <a:latin typeface="Calibri" pitchFamily="34" charset="0"/>
              </a:rPr>
              <a:t>modeling</a:t>
            </a:r>
            <a:endParaRPr lang="en-US" b="1" dirty="0" smtClean="0">
              <a:solidFill>
                <a:srgbClr val="00376C"/>
              </a:solidFill>
            </a:endParaRP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-112533" y="2362332"/>
            <a:ext cx="3273151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Psychology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4686068" y="1276883"/>
            <a:ext cx="4395771" cy="53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74169" y="3317933"/>
            <a:ext cx="1116304" cy="12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2183846" y="-2"/>
            <a:ext cx="5491051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</a:pP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sz="24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Bereich </a:t>
            </a:r>
            <a:r>
              <a:rPr lang="de-DE" sz="24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Kognitions</a:t>
            </a:r>
            <a:r>
              <a:rPr lang="de-DE" sz="24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und Neurowissenschaft</a:t>
            </a:r>
            <a:endParaRPr lang="de-DE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344522"/>
            <a:ext cx="14668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Grafik 20" descr="schube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6850" y="1160018"/>
            <a:ext cx="1242150" cy="124215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8662" t="10834" r="11185" b="7709"/>
          <a:stretch>
            <a:fillRect/>
          </a:stretch>
        </p:blipFill>
        <p:spPr bwMode="auto">
          <a:xfrm>
            <a:off x="3160618" y="1565373"/>
            <a:ext cx="1160462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753" y="5169376"/>
            <a:ext cx="1238718" cy="12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8643" y="2772930"/>
            <a:ext cx="1955203" cy="12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9" cstate="print"/>
          <a:srcRect t="3430" b="23038"/>
          <a:stretch>
            <a:fillRect/>
          </a:stretch>
        </p:blipFill>
        <p:spPr bwMode="auto">
          <a:xfrm>
            <a:off x="228643" y="4742469"/>
            <a:ext cx="1295400" cy="127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" name="Titel 3"/>
          <p:cNvSpPr>
            <a:spLocks/>
          </p:cNvSpPr>
          <p:nvPr/>
        </p:nvSpPr>
        <p:spPr bwMode="auto">
          <a:xfrm>
            <a:off x="2273025" y="2772930"/>
            <a:ext cx="2712509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Cognitive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Psychology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itel 3"/>
          <p:cNvSpPr>
            <a:spLocks/>
          </p:cNvSpPr>
          <p:nvPr/>
        </p:nvSpPr>
        <p:spPr bwMode="auto">
          <a:xfrm>
            <a:off x="0" y="4014930"/>
            <a:ext cx="2370753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Psychology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Psychophysiology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itel 3"/>
          <p:cNvSpPr>
            <a:spLocks/>
          </p:cNvSpPr>
          <p:nvPr/>
        </p:nvSpPr>
        <p:spPr bwMode="auto">
          <a:xfrm>
            <a:off x="2370753" y="4490804"/>
            <a:ext cx="2038350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Neurocognitive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Psychology</a:t>
            </a:r>
            <a:endParaRPr lang="de-DE" sz="1900" b="1" dirty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el 3"/>
          <p:cNvSpPr>
            <a:spLocks/>
          </p:cNvSpPr>
          <p:nvPr/>
        </p:nvSpPr>
        <p:spPr bwMode="auto">
          <a:xfrm>
            <a:off x="-214137" y="6063504"/>
            <a:ext cx="237261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Vision &amp;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Cognition</a:t>
            </a:r>
            <a:endParaRPr lang="de-DE" sz="1900" b="1" dirty="0" smtClean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itel 3"/>
          <p:cNvSpPr>
            <a:spLocks/>
          </p:cNvSpPr>
          <p:nvPr/>
        </p:nvSpPr>
        <p:spPr bwMode="auto">
          <a:xfrm>
            <a:off x="1900309" y="6430867"/>
            <a:ext cx="237261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Numerical</a:t>
            </a:r>
            <a:r>
              <a:rPr lang="de-DE" sz="1900" b="1" dirty="0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900" b="1" dirty="0" err="1" smtClean="0">
                <a:solidFill>
                  <a:srgbClr val="0037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Cognition</a:t>
            </a:r>
            <a:endParaRPr lang="de-DE" sz="1900" b="1" dirty="0" smtClean="0">
              <a:solidFill>
                <a:srgbClr val="0037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2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/>
          </p:cNvSpPr>
          <p:nvPr/>
        </p:nvSpPr>
        <p:spPr bwMode="auto">
          <a:xfrm>
            <a:off x="4676066" y="0"/>
            <a:ext cx="3000167" cy="1242151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General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Psychology</a:t>
            </a:r>
            <a:endParaRPr lang="de-DE" sz="2100" b="1" dirty="0" smtClean="0">
              <a:solidFill>
                <a:srgbClr val="00376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0" hangingPunct="0">
              <a:spcBef>
                <a:spcPct val="0"/>
              </a:spcBef>
            </a:pPr>
            <a:endParaRPr lang="de-DE" sz="800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Peter A. </a:t>
            </a:r>
            <a:r>
              <a:rPr lang="de-DE" dirty="0" err="1" smtClean="0">
                <a:solidFill>
                  <a:srgbClr val="00376C"/>
                </a:solidFill>
              </a:rPr>
              <a:t>Frensch</a:t>
            </a:r>
            <a:endParaRPr lang="de-DE" dirty="0" smtClean="0">
              <a:solidFill>
                <a:srgbClr val="00376C"/>
              </a:solidFill>
            </a:endParaRPr>
          </a:p>
          <a:p>
            <a:pPr algn="ctr" eaLnBrk="0" hangingPunct="0">
              <a:spcBef>
                <a:spcPct val="0"/>
              </a:spcBef>
            </a:pPr>
            <a:r>
              <a:rPr lang="de-DE" dirty="0" smtClean="0">
                <a:solidFill>
                  <a:srgbClr val="00376C"/>
                </a:solidFill>
              </a:rPr>
              <a:t>Prof. Torsten Schubert</a:t>
            </a:r>
            <a:endParaRPr lang="de-DE" dirty="0">
              <a:solidFill>
                <a:srgbClr val="00376C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5491" y="2006998"/>
            <a:ext cx="4922982" cy="477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8000" tIns="0" rIns="216000" bIns="0">
            <a:prstTxWarp prst="textNoShape">
              <a:avLst/>
            </a:prstTxWarp>
            <a:spAutoFit/>
          </a:bodyPr>
          <a:lstStyle/>
          <a:p>
            <a:pPr defTabSz="1095375">
              <a:spcAft>
                <a:spcPts val="600"/>
              </a:spcAft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Cognitive conflicts, action regulation and cognitive training</a:t>
            </a:r>
          </a:p>
          <a:p>
            <a:pPr defTabSz="1095375">
              <a:spcAft>
                <a:spcPts val="600"/>
              </a:spcAft>
              <a:tabLst>
                <a:tab pos="180975" algn="l"/>
              </a:tabLst>
            </a:pPr>
            <a:r>
              <a:rPr lang="en-US" sz="1000" dirty="0" smtClean="0">
                <a:solidFill>
                  <a:srgbClr val="00376C"/>
                </a:solidFill>
              </a:rPr>
              <a:t>(DFG Schubert, </a:t>
            </a:r>
            <a:r>
              <a:rPr lang="en-US" sz="1000" dirty="0" err="1" smtClean="0">
                <a:solidFill>
                  <a:srgbClr val="00376C"/>
                </a:solidFill>
              </a:rPr>
              <a:t>Frensch</a:t>
            </a:r>
            <a:r>
              <a:rPr lang="en-US" sz="1000" dirty="0" smtClean="0">
                <a:solidFill>
                  <a:srgbClr val="00376C"/>
                </a:solidFill>
              </a:rPr>
              <a:t>, </a:t>
            </a:r>
            <a:r>
              <a:rPr lang="en-US" sz="1000" dirty="0" err="1" smtClean="0">
                <a:solidFill>
                  <a:srgbClr val="00376C"/>
                </a:solidFill>
              </a:rPr>
              <a:t>Strobach</a:t>
            </a:r>
            <a:r>
              <a:rPr lang="en-US" sz="1000" dirty="0" smtClean="0">
                <a:solidFill>
                  <a:srgbClr val="00376C"/>
                </a:solidFill>
              </a:rPr>
              <a:t>; VW Foundation)</a:t>
            </a:r>
            <a:endParaRPr lang="en-US" sz="1000" b="1" dirty="0" smtClean="0">
              <a:solidFill>
                <a:srgbClr val="00376C"/>
              </a:solidFill>
            </a:endParaRP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Processes of executive control, attention and non-conscious information processing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 Functional </a:t>
            </a:r>
            <a:r>
              <a:rPr lang="en-US" sz="1400" dirty="0" err="1" smtClean="0">
                <a:solidFill>
                  <a:srgbClr val="00376C"/>
                </a:solidFill>
              </a:rPr>
              <a:t>neuroanatomy</a:t>
            </a:r>
            <a:r>
              <a:rPr lang="en-US" sz="1400" dirty="0" smtClean="0">
                <a:solidFill>
                  <a:srgbClr val="00376C"/>
                </a:solidFill>
              </a:rPr>
              <a:t> of executive functions (</a:t>
            </a:r>
            <a:r>
              <a:rPr lang="en-US" sz="1400" dirty="0" err="1" smtClean="0">
                <a:solidFill>
                  <a:srgbClr val="00376C"/>
                </a:solidFill>
              </a:rPr>
              <a:t>fMRI</a:t>
            </a:r>
            <a:r>
              <a:rPr lang="en-US" sz="1400" dirty="0" smtClean="0">
                <a:solidFill>
                  <a:srgbClr val="00376C"/>
                </a:solidFill>
              </a:rPr>
              <a:t>)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 Training- and age-related plasticity of cognitive functions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endParaRPr lang="en-US" sz="1000" b="1" dirty="0" smtClean="0">
              <a:solidFill>
                <a:srgbClr val="00376C"/>
              </a:solidFill>
            </a:endParaRPr>
          </a:p>
          <a:p>
            <a:pPr defTabSz="1095375">
              <a:spcAft>
                <a:spcPts val="600"/>
              </a:spcAft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Concept acquisition and knowledge change </a:t>
            </a:r>
          </a:p>
          <a:p>
            <a:pPr defTabSz="1095375">
              <a:spcAft>
                <a:spcPts val="600"/>
              </a:spcAft>
              <a:tabLst>
                <a:tab pos="180975" algn="l"/>
              </a:tabLst>
            </a:pPr>
            <a:r>
              <a:rPr lang="en-US" sz="1000" dirty="0" smtClean="0">
                <a:solidFill>
                  <a:srgbClr val="00376C"/>
                </a:solidFill>
              </a:rPr>
              <a:t>(Cluster of Excellence BWG: Schubert, </a:t>
            </a:r>
            <a:r>
              <a:rPr lang="en-US" sz="1000" dirty="0" err="1" smtClean="0">
                <a:solidFill>
                  <a:srgbClr val="00376C"/>
                </a:solidFill>
              </a:rPr>
              <a:t>Frensch</a:t>
            </a:r>
            <a:r>
              <a:rPr lang="en-US" sz="1000" dirty="0" smtClean="0">
                <a:solidFill>
                  <a:srgbClr val="00376C"/>
                </a:solidFill>
              </a:rPr>
              <a:t>, </a:t>
            </a:r>
            <a:r>
              <a:rPr lang="en-US" sz="1000" dirty="0" err="1" smtClean="0">
                <a:solidFill>
                  <a:srgbClr val="00376C"/>
                </a:solidFill>
              </a:rPr>
              <a:t>Gaschler</a:t>
            </a:r>
            <a:r>
              <a:rPr lang="en-US" sz="1000" dirty="0" smtClean="0">
                <a:solidFill>
                  <a:srgbClr val="00376C"/>
                </a:solidFill>
              </a:rPr>
              <a:t>, </a:t>
            </a:r>
            <a:r>
              <a:rPr lang="en-US" sz="1000" dirty="0" err="1" smtClean="0">
                <a:solidFill>
                  <a:srgbClr val="00376C"/>
                </a:solidFill>
              </a:rPr>
              <a:t>Scholz</a:t>
            </a:r>
            <a:r>
              <a:rPr lang="en-US" sz="1000" dirty="0" smtClean="0">
                <a:solidFill>
                  <a:srgbClr val="00376C"/>
                </a:solidFill>
              </a:rPr>
              <a:t> (Biology); DFG)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Acquisition, application and change of conceptual mathematical and biological knowledge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endParaRPr lang="en-US" sz="1400" dirty="0" smtClean="0">
              <a:solidFill>
                <a:srgbClr val="00376C"/>
              </a:solidFill>
            </a:endParaRPr>
          </a:p>
          <a:p>
            <a:pPr defTabSz="1095375">
              <a:spcAft>
                <a:spcPts val="600"/>
              </a:spcAft>
              <a:tabLst>
                <a:tab pos="180975" algn="l"/>
              </a:tabLst>
            </a:pPr>
            <a:r>
              <a:rPr lang="en-US" sz="1600" b="1" dirty="0" smtClean="0">
                <a:solidFill>
                  <a:srgbClr val="00376C"/>
                </a:solidFill>
              </a:rPr>
              <a:t>Learning, instruction and coding of actions </a:t>
            </a:r>
            <a:r>
              <a:rPr lang="en-US" sz="1000" dirty="0" smtClean="0">
                <a:solidFill>
                  <a:srgbClr val="00376C"/>
                </a:solidFill>
              </a:rPr>
              <a:t>(DFG </a:t>
            </a:r>
            <a:r>
              <a:rPr lang="en-US" sz="1000" dirty="0" err="1" smtClean="0">
                <a:solidFill>
                  <a:srgbClr val="00376C"/>
                </a:solidFill>
              </a:rPr>
              <a:t>Wenke</a:t>
            </a:r>
            <a:r>
              <a:rPr lang="en-US" sz="1000" dirty="0" smtClean="0">
                <a:solidFill>
                  <a:srgbClr val="00376C"/>
                </a:solidFill>
              </a:rPr>
              <a:t>, </a:t>
            </a:r>
            <a:r>
              <a:rPr lang="en-US" sz="1000" dirty="0" err="1" smtClean="0">
                <a:solidFill>
                  <a:srgbClr val="00376C"/>
                </a:solidFill>
              </a:rPr>
              <a:t>Frensch</a:t>
            </a:r>
            <a:r>
              <a:rPr lang="en-US" sz="1000" dirty="0" smtClean="0">
                <a:solidFill>
                  <a:srgbClr val="00376C"/>
                </a:solidFill>
              </a:rPr>
              <a:t>)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Implementation of instructions for action control</a:t>
            </a:r>
          </a:p>
          <a:p>
            <a:pPr marL="342900" indent="-342900" defTabSz="1095375">
              <a:spcAft>
                <a:spcPts val="600"/>
              </a:spcAft>
              <a:buFont typeface="Arial" pitchFamily="34" charset="0"/>
              <a:buChar char="•"/>
              <a:tabLst>
                <a:tab pos="180975" algn="l"/>
              </a:tabLst>
            </a:pPr>
            <a:r>
              <a:rPr lang="en-US" sz="1400" dirty="0" smtClean="0">
                <a:solidFill>
                  <a:srgbClr val="00376C"/>
                </a:solidFill>
              </a:rPr>
              <a:t> Agency and the acquisition of action-effect </a:t>
            </a:r>
            <a:br>
              <a:rPr lang="en-US" sz="1400" dirty="0" smtClean="0">
                <a:solidFill>
                  <a:srgbClr val="00376C"/>
                </a:solidFill>
              </a:rPr>
            </a:br>
            <a:r>
              <a:rPr lang="en-US" sz="1400" dirty="0" smtClean="0">
                <a:solidFill>
                  <a:srgbClr val="00376C"/>
                </a:solidFill>
              </a:rPr>
              <a:t>couplings in action control</a:t>
            </a:r>
          </a:p>
        </p:txBody>
      </p:sp>
      <p:sp>
        <p:nvSpPr>
          <p:cNvPr id="9" name="Titel 3"/>
          <p:cNvSpPr>
            <a:spLocks/>
          </p:cNvSpPr>
          <p:nvPr/>
        </p:nvSpPr>
        <p:spPr bwMode="auto">
          <a:xfrm>
            <a:off x="304054" y="1464370"/>
            <a:ext cx="2252785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Research Topics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itel 3"/>
          <p:cNvSpPr>
            <a:spLocks/>
          </p:cNvSpPr>
          <p:nvPr/>
        </p:nvSpPr>
        <p:spPr bwMode="auto">
          <a:xfrm>
            <a:off x="5198012" y="1464370"/>
            <a:ext cx="3635489" cy="50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38194" rIns="72000" bIns="38194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Lab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Facilities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de-DE" sz="2100" b="1" dirty="0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de-DE" sz="2100" b="1" dirty="0" err="1" smtClean="0">
                <a:solidFill>
                  <a:srgbClr val="00376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endParaRPr lang="de-DE" sz="2100" b="1" dirty="0">
              <a:solidFill>
                <a:srgbClr val="00376C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11510" y="2068553"/>
            <a:ext cx="3521991" cy="4462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sz="1600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b="1" dirty="0" smtClean="0">
              <a:solidFill>
                <a:srgbClr val="00376C"/>
              </a:solidFill>
            </a:endParaRPr>
          </a:p>
          <a:p>
            <a:pPr marL="0" lvl="1"/>
            <a:endParaRPr lang="en-US" sz="12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  <a:p>
            <a:pPr marL="0" lvl="1"/>
            <a:endParaRPr lang="en-US" sz="800" b="1" dirty="0" smtClean="0">
              <a:solidFill>
                <a:srgbClr val="00376C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33790" y="0"/>
            <a:ext cx="146564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6" name="Picture 7" descr="C:\Users\Robert\Desktop\Lehrstuhlposter\FehlendeFotos\Prof. Dr. Torsten Schuber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99440" y="1"/>
            <a:ext cx="931613" cy="1242150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02672" y="3613279"/>
            <a:ext cx="1287363" cy="96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376394" y="2196913"/>
            <a:ext cx="1302949" cy="97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32590" y="308701"/>
            <a:ext cx="14668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285230" y="2006998"/>
            <a:ext cx="21907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defTabSz="914400"/>
            <a:r>
              <a:rPr lang="en-GB" b="1" dirty="0" err="1">
                <a:solidFill>
                  <a:srgbClr val="00376C"/>
                </a:solidFill>
                <a:latin typeface="Calibri" pitchFamily="34" charset="0"/>
              </a:rPr>
              <a:t>Behavioral</a:t>
            </a:r>
            <a:r>
              <a:rPr lang="en-GB" b="1" dirty="0">
                <a:solidFill>
                  <a:srgbClr val="00376C"/>
                </a:solidFill>
                <a:latin typeface="Calibri" pitchFamily="34" charset="0"/>
              </a:rPr>
              <a:t> </a:t>
            </a:r>
            <a:r>
              <a:rPr lang="en-GB" b="1" dirty="0" smtClean="0">
                <a:solidFill>
                  <a:srgbClr val="00376C"/>
                </a:solidFill>
                <a:latin typeface="Calibri" pitchFamily="34" charset="0"/>
              </a:rPr>
              <a:t>analyses</a:t>
            </a:r>
            <a:endParaRPr lang="en-GB" b="1" dirty="0">
              <a:solidFill>
                <a:srgbClr val="00376C"/>
              </a:solidFill>
              <a:latin typeface="Calibri" pitchFamily="34" charset="0"/>
            </a:endParaRPr>
          </a:p>
          <a:p>
            <a:pPr marL="177800" indent="-177800" defTabSz="914400"/>
            <a:r>
              <a:rPr lang="en-GB" sz="1600" dirty="0">
                <a:solidFill>
                  <a:srgbClr val="00376C"/>
                </a:solidFill>
                <a:latin typeface="Calibri" pitchFamily="34" charset="0"/>
              </a:rPr>
              <a:t>processing speed</a:t>
            </a:r>
          </a:p>
          <a:p>
            <a:pPr marL="177800" indent="-177800" defTabSz="914400"/>
            <a:r>
              <a:rPr lang="en-GB" sz="1600" dirty="0" smtClean="0">
                <a:solidFill>
                  <a:srgbClr val="00376C"/>
                </a:solidFill>
                <a:latin typeface="Calibri" pitchFamily="34" charset="0"/>
              </a:rPr>
              <a:t>accuracy</a:t>
            </a:r>
          </a:p>
          <a:p>
            <a:pPr marL="177800" indent="-177800" defTabSz="914400"/>
            <a:r>
              <a:rPr lang="en-GB" sz="1600" dirty="0" smtClean="0">
                <a:solidFill>
                  <a:srgbClr val="00376C"/>
                </a:solidFill>
                <a:latin typeface="Calibri" pitchFamily="34" charset="0"/>
              </a:rPr>
              <a:t>postural responses</a:t>
            </a:r>
            <a:endParaRPr lang="de-DE" sz="1600" dirty="0">
              <a:solidFill>
                <a:srgbClr val="00376C"/>
              </a:solidFill>
              <a:latin typeface="Calibri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311510" y="3305502"/>
            <a:ext cx="21907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376C"/>
                </a:solidFill>
                <a:latin typeface="Calibri" pitchFamily="34" charset="0"/>
              </a:rPr>
              <a:t>Eye Tracking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00376C"/>
                </a:solidFill>
                <a:latin typeface="Calibri" pitchFamily="34" charset="0"/>
              </a:rPr>
              <a:t>gaze fixation, saccades</a:t>
            </a:r>
            <a:endParaRPr lang="en-GB" sz="1600" dirty="0">
              <a:solidFill>
                <a:srgbClr val="00376C"/>
              </a:solidFill>
              <a:latin typeface="Calibri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5211922" y="4002258"/>
            <a:ext cx="21907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00376C"/>
                </a:solidFill>
                <a:latin typeface="Calibri" pitchFamily="34" charset="0"/>
              </a:rPr>
              <a:t>Computational </a:t>
            </a:r>
            <a:r>
              <a:rPr lang="en-GB" b="1" dirty="0" err="1" smtClean="0">
                <a:solidFill>
                  <a:srgbClr val="00376C"/>
                </a:solidFill>
                <a:latin typeface="Calibri" pitchFamily="34" charset="0"/>
              </a:rPr>
              <a:t>modeling</a:t>
            </a:r>
            <a:endParaRPr lang="en-GB" b="1" dirty="0">
              <a:solidFill>
                <a:srgbClr val="00376C"/>
              </a:solidFill>
              <a:latin typeface="Calibri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smtClean="0">
                <a:solidFill>
                  <a:srgbClr val="00376C"/>
                </a:solidFill>
                <a:latin typeface="Calibri" pitchFamily="34" charset="0"/>
              </a:rPr>
              <a:t>processing times, errors</a:t>
            </a:r>
            <a:endParaRPr lang="en-GB" sz="1600" dirty="0">
              <a:solidFill>
                <a:srgbClr val="00376C"/>
              </a:solidFill>
              <a:latin typeface="Calibri" pitchFamily="34" charset="0"/>
            </a:endParaRP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5311510" y="5129213"/>
            <a:ext cx="27289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7800" indent="-17780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en-GB" b="1" dirty="0" err="1" smtClean="0">
                <a:solidFill>
                  <a:srgbClr val="00376C"/>
                </a:solidFill>
                <a:latin typeface="Calibri" pitchFamily="34" charset="0"/>
              </a:rPr>
              <a:t>fMRI</a:t>
            </a:r>
            <a:endParaRPr lang="en-GB" b="1" dirty="0" smtClean="0">
              <a:solidFill>
                <a:srgbClr val="00376C"/>
              </a:solidFill>
              <a:latin typeface="Calibri" pitchFamily="34" charset="0"/>
            </a:endParaRPr>
          </a:p>
          <a:p>
            <a:pPr marL="177800" indent="-177800">
              <a:lnSpc>
                <a:spcPct val="7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600" dirty="0" smtClean="0">
                <a:solidFill>
                  <a:srgbClr val="00376C"/>
                </a:solidFill>
                <a:latin typeface="Calibri" pitchFamily="34" charset="0"/>
              </a:rPr>
              <a:t>BOLD response </a:t>
            </a:r>
          </a:p>
          <a:p>
            <a:pPr marL="177800" indent="-177800"/>
            <a:r>
              <a:rPr lang="en-US" sz="1600" dirty="0" smtClean="0">
                <a:solidFill>
                  <a:srgbClr val="00376C"/>
                </a:solidFill>
                <a:latin typeface="Calibri" pitchFamily="34" charset="0"/>
              </a:rPr>
              <a:t>activation patterns</a:t>
            </a:r>
          </a:p>
          <a:p>
            <a:pPr marL="177800" indent="-177800"/>
            <a:r>
              <a:rPr lang="en-US" sz="1600" dirty="0" smtClean="0">
                <a:solidFill>
                  <a:srgbClr val="00376C"/>
                </a:solidFill>
                <a:latin typeface="Calibri" pitchFamily="34" charset="0"/>
              </a:rPr>
              <a:t>connectivity analyses</a:t>
            </a:r>
          </a:p>
        </p:txBody>
      </p:sp>
      <p:pic>
        <p:nvPicPr>
          <p:cNvPr id="23" name="Picture 9" descr="left_col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5447" y="5129213"/>
            <a:ext cx="1253896" cy="981075"/>
          </a:xfrm>
          <a:prstGeom prst="rect">
            <a:avLst/>
          </a:prstGeom>
          <a:noFill/>
          <a:ln/>
          <a:effectLst/>
        </p:spPr>
      </p:pic>
      <p:pic>
        <p:nvPicPr>
          <p:cNvPr id="17" name="Grafik 16" descr="schubert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439" y="1"/>
            <a:ext cx="1242150" cy="12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2069</Words>
  <Application>Microsoft Macintosh PowerPoint</Application>
  <PresentationFormat>On-screen Show (4:3)</PresentationFormat>
  <Paragraphs>775</Paragraphs>
  <Slides>29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Office-Design</vt:lpstr>
      <vt:lpstr>Image</vt:lpstr>
      <vt:lpstr>Institut für Psychologie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Bereich Psychometrie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Humboldt Universität zu Berlin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Hartmut Wandke</dc:creator>
  <cp:lastModifiedBy>Ursula Hess</cp:lastModifiedBy>
  <cp:revision>124</cp:revision>
  <cp:lastPrinted>2013-02-18T08:29:30Z</cp:lastPrinted>
  <dcterms:created xsi:type="dcterms:W3CDTF">2011-02-23T06:14:11Z</dcterms:created>
  <dcterms:modified xsi:type="dcterms:W3CDTF">2013-02-22T08:45:25Z</dcterms:modified>
</cp:coreProperties>
</file>